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3" r:id="rId4"/>
    <p:sldId id="270" r:id="rId5"/>
    <p:sldId id="314" r:id="rId6"/>
    <p:sldId id="300" r:id="rId7"/>
    <p:sldId id="316" r:id="rId8"/>
    <p:sldId id="315" r:id="rId9"/>
    <p:sldId id="302" r:id="rId10"/>
    <p:sldId id="296" r:id="rId11"/>
    <p:sldId id="272" r:id="rId12"/>
    <p:sldId id="291" r:id="rId13"/>
    <p:sldId id="263" r:id="rId14"/>
    <p:sldId id="264" r:id="rId15"/>
    <p:sldId id="265" r:id="rId16"/>
    <p:sldId id="297" r:id="rId17"/>
    <p:sldId id="299" r:id="rId18"/>
    <p:sldId id="304" r:id="rId19"/>
    <p:sldId id="305" r:id="rId20"/>
    <p:sldId id="306" r:id="rId21"/>
    <p:sldId id="311" r:id="rId22"/>
    <p:sldId id="307" r:id="rId23"/>
    <p:sldId id="317" r:id="rId24"/>
    <p:sldId id="282" r:id="rId25"/>
    <p:sldId id="308" r:id="rId26"/>
    <p:sldId id="309" r:id="rId27"/>
    <p:sldId id="312" r:id="rId28"/>
    <p:sldId id="269" r:id="rId29"/>
  </p:sldIdLst>
  <p:sldSz cx="12192000" cy="6858000"/>
  <p:notesSz cx="12192000" cy="6858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F83AF-D73B-4297-89DD-5D4C72A87F5D}" v="3" dt="2023-05-24T10:37:53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Прямоугольник 6"/>
          <p:cNvSpPr/>
          <p:nvPr userDrawn="1"/>
        </p:nvSpPr>
        <p:spPr bwMode="auto">
          <a:xfrm>
            <a:off x="0" y="6429373"/>
            <a:ext cx="12192000" cy="428628"/>
          </a:xfrm>
          <a:prstGeom prst="rect">
            <a:avLst/>
          </a:prstGeom>
          <a:solidFill>
            <a:srgbClr val="0F4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>
              <a:latin typeface="Arial"/>
            </a:endParaRP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83704" y="6499194"/>
            <a:ext cx="764555" cy="30800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auto">
          <a:xfrm>
            <a:off x="11153271" y="6572247"/>
            <a:ext cx="857256" cy="142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defRPr/>
            </a:pPr>
            <a:r>
              <a:rPr lang="en-US" sz="1100" b="1">
                <a:solidFill>
                  <a:schemeClr val="bg1"/>
                </a:solidFill>
                <a:latin typeface="Arial"/>
              </a:rPr>
              <a:t>www.nstu.ru</a:t>
            </a:r>
            <a:endParaRPr lang="ru-RU" sz="1100" b="1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2ED814C-EB98-441B-9EE4-98B0D91505C8}" type="datetimeFigureOut">
              <a:rPr lang="ru-RU"/>
              <a:t>08.09.2025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F9D5A2-B444-47B0-93AE-E25449129171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81.jpeg"/><Relationship Id="rId9" Type="http://schemas.openxmlformats.org/officeDocument/2006/relationships/image" Target="../media/image8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8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7" Type="http://schemas.openxmlformats.org/officeDocument/2006/relationships/image" Target="../media/image114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j.ivanov@corp.nstu.ru" TargetMode="Externa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26" Type="http://schemas.openxmlformats.org/officeDocument/2006/relationships/image" Target="../media/image29.jpe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jp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18" Type="http://schemas.openxmlformats.org/officeDocument/2006/relationships/image" Target="../media/image60.jp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jpg"/><Relationship Id="rId2" Type="http://schemas.openxmlformats.org/officeDocument/2006/relationships/image" Target="../media/image44.png"/><Relationship Id="rId16" Type="http://schemas.openxmlformats.org/officeDocument/2006/relationships/image" Target="../media/image58.jp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 bwMode="auto">
          <a:xfrm>
            <a:off x="6858005" y="0"/>
            <a:ext cx="5333995" cy="285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>
              <a:latin typeface="Arial"/>
            </a:endParaRPr>
          </a:p>
        </p:txBody>
      </p:sp>
      <p:sp>
        <p:nvSpPr>
          <p:cNvPr id="7" name="Заголовок 1"/>
          <p:cNvSpPr txBox="1"/>
          <p:nvPr/>
        </p:nvSpPr>
        <p:spPr bwMode="auto">
          <a:xfrm>
            <a:off x="380960" y="380979"/>
            <a:ext cx="6286544" cy="6286544"/>
          </a:xfrm>
          <a:prstGeom prst="rect">
            <a:avLst/>
          </a:prstGeom>
        </p:spPr>
        <p:txBody>
          <a:bodyPr vert="horz" lIns="0" tIns="60960" rIns="121920" bIns="60960" rtlCol="0" anchor="t">
            <a:normAutofit fontScale="97500"/>
          </a:bodyPr>
          <a:lstStyle/>
          <a:p>
            <a:pPr defTabSz="1219170">
              <a:spcBef>
                <a:spcPts val="0"/>
              </a:spcBef>
              <a:defRPr/>
            </a:pPr>
            <a:endParaRPr lang="en-US" sz="3000" b="1">
              <a:solidFill>
                <a:schemeClr val="bg1"/>
              </a:solidFill>
              <a:latin typeface="Arial"/>
              <a:ea typeface="Stem Text Bold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977743" y="3113144"/>
            <a:ext cx="4712840" cy="27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950" b="1">
                <a:latin typeface="Arial"/>
                <a:ea typeface="Stem Text Bold"/>
                <a:cs typeface="Arial"/>
              </a:rPr>
              <a:t>Иванов Андрей </a:t>
            </a:r>
            <a:endParaRPr/>
          </a:p>
          <a:p>
            <a:pPr>
              <a:defRPr/>
            </a:pPr>
            <a:r>
              <a:rPr lang="ru-RU" sz="2950" b="1">
                <a:latin typeface="Arial"/>
                <a:ea typeface="Stem Text Bold"/>
                <a:cs typeface="Arial"/>
              </a:rPr>
              <a:t>Валерьевич  		</a:t>
            </a:r>
          </a:p>
          <a:p>
            <a:pPr>
              <a:defRPr/>
            </a:pPr>
            <a:endParaRPr lang="ru-RU" sz="2950" b="1">
              <a:latin typeface="Arial"/>
              <a:ea typeface="Stem Text Bold"/>
              <a:cs typeface="Arial"/>
            </a:endParaRPr>
          </a:p>
          <a:p>
            <a:pPr>
              <a:defRPr/>
            </a:pPr>
            <a:r>
              <a:rPr lang="ru-RU" sz="2150" i="1">
                <a:latin typeface="Arial"/>
                <a:ea typeface="Stem Text"/>
                <a:cs typeface="Arial"/>
              </a:rPr>
              <a:t>к.т.н., доцент, </a:t>
            </a:r>
            <a:endParaRPr/>
          </a:p>
          <a:p>
            <a:pPr>
              <a:defRPr/>
            </a:pPr>
            <a:r>
              <a:rPr lang="ru-RU" sz="2150" i="1">
                <a:latin typeface="Arial"/>
                <a:ea typeface="Stem Text"/>
                <a:cs typeface="Arial"/>
              </a:rPr>
              <a:t>заведующий кафедрой ЗИ НГТУ</a:t>
            </a:r>
            <a:endParaRPr/>
          </a:p>
          <a:p>
            <a:pPr>
              <a:defRPr/>
            </a:pPr>
            <a:endParaRPr lang="ru-RU" sz="2150" i="1">
              <a:latin typeface="Arial"/>
              <a:ea typeface="Stem Text"/>
              <a:cs typeface="Arial"/>
            </a:endParaRPr>
          </a:p>
          <a:p>
            <a:pPr>
              <a:defRPr/>
            </a:pPr>
            <a:r>
              <a:rPr lang="en-US" sz="2150" i="1">
                <a:latin typeface="Arial"/>
                <a:ea typeface="Stem Text"/>
                <a:cs typeface="Arial"/>
              </a:rPr>
              <a:t>andrej.ivanov@corp.nstu.ru</a:t>
            </a:r>
            <a:endParaRPr lang="ru-RU" sz="2150" i="1">
              <a:latin typeface="Arial"/>
              <a:ea typeface="Stem Text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334262" y="1586861"/>
            <a:ext cx="435632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850">
                <a:latin typeface="Arial"/>
                <a:ea typeface="Stem Text"/>
                <a:cs typeface="Arial"/>
              </a:rPr>
              <a:t>Новосибирский государственный</a:t>
            </a:r>
            <a:endParaRPr/>
          </a:p>
          <a:p>
            <a:pPr>
              <a:defRPr/>
            </a:pPr>
            <a:r>
              <a:rPr lang="ru-RU" sz="1850">
                <a:latin typeface="Arial"/>
                <a:ea typeface="Stem Text"/>
                <a:cs typeface="Arial"/>
              </a:rPr>
              <a:t>технический университет НЭТИ</a:t>
            </a:r>
            <a:endParaRPr/>
          </a:p>
          <a:p>
            <a:pPr>
              <a:defRPr/>
            </a:pPr>
            <a:endParaRPr lang="ru-RU" sz="1850">
              <a:latin typeface="Arial"/>
              <a:ea typeface="Stem Text"/>
              <a:cs typeface="Arial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40149" y="542498"/>
            <a:ext cx="2144508" cy="8702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18566" y="435043"/>
            <a:ext cx="4362450" cy="1800225"/>
          </a:xfrm>
          <a:prstGeom prst="rect">
            <a:avLst/>
          </a:prstGeom>
        </p:spPr>
      </p:pic>
      <p:pic>
        <p:nvPicPr>
          <p:cNvPr id="1026" name="Picture 2" descr="https://assoc.nstu.ru/wp-content/uploads/2018/01/7-%D0%BA%D0%BE%D1%80%D0%BF%D1%83%D1%81-2007.jp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90517" y="3030363"/>
            <a:ext cx="5635819" cy="28420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 bwMode="auto">
          <a:xfrm>
            <a:off x="-276225" y="185036"/>
            <a:ext cx="12830175" cy="451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defRPr/>
            </a:pPr>
            <a:r>
              <a:rPr lang="ru-RU" sz="2300" b="1" dirty="0" err="1">
                <a:solidFill>
                  <a:srgbClr val="00B050"/>
                </a:solidFill>
                <a:latin typeface="Arial"/>
                <a:ea typeface="Calibri"/>
                <a:cs typeface="Arial"/>
              </a:rPr>
              <a:t>Практикоориентированный</a:t>
            </a:r>
            <a:r>
              <a:rPr lang="ru-RU" sz="2300" b="1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 подход к обучению + сотрудничество с партнерами </a:t>
            </a:r>
            <a:endParaRPr sz="2300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01" y="652665"/>
            <a:ext cx="9755187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2FBD0A-3838-420F-987F-982939A2E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86417" y="2303013"/>
            <a:ext cx="893146" cy="342853"/>
          </a:xfrm>
          <a:prstGeom prst="rect">
            <a:avLst/>
          </a:prstGeom>
        </p:spPr>
      </p:pic>
      <p:pic>
        <p:nvPicPr>
          <p:cNvPr id="5" name="Picture 14" descr="Центр Финансовых Технологий. Программное обеспечение">
            <a:extLst>
              <a:ext uri="{FF2B5EF4-FFF2-40B4-BE49-F238E27FC236}">
                <a16:creationId xmlns:a16="http://schemas.microsoft.com/office/drawing/2014/main" id="{1B00BE04-E2FA-477E-AB13-36DB0EAE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1086417" y="2841995"/>
            <a:ext cx="982831" cy="327823"/>
          </a:xfrm>
          <a:prstGeom prst="rect">
            <a:avLst/>
          </a:prstGeom>
          <a:noFill/>
        </p:spPr>
      </p:pic>
      <p:pic>
        <p:nvPicPr>
          <p:cNvPr id="6" name="Picture 16" descr="UserGate - безопасный доступ в интернет">
            <a:extLst>
              <a:ext uri="{FF2B5EF4-FFF2-40B4-BE49-F238E27FC236}">
                <a16:creationId xmlns:a16="http://schemas.microsoft.com/office/drawing/2014/main" id="{AD05C837-C958-47C0-A7D3-9567C903A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1017788" y="3388172"/>
            <a:ext cx="1061736" cy="305897"/>
          </a:xfrm>
          <a:prstGeom prst="rect">
            <a:avLst/>
          </a:prstGeom>
          <a:noFill/>
        </p:spPr>
      </p:pic>
      <p:pic>
        <p:nvPicPr>
          <p:cNvPr id="7" name="Picture 2" descr="ГК «Астра» - АРПП «Отечественный софт»">
            <a:extLst>
              <a:ext uri="{FF2B5EF4-FFF2-40B4-BE49-F238E27FC236}">
                <a16:creationId xmlns:a16="http://schemas.microsoft.com/office/drawing/2014/main" id="{13C31060-556E-4CA9-A770-B6D4920D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733" y="1700996"/>
            <a:ext cx="1097052" cy="49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 descr="ИнфоТеКС (Infotecs)">
            <a:extLst>
              <a:ext uri="{FF2B5EF4-FFF2-40B4-BE49-F238E27FC236}">
                <a16:creationId xmlns:a16="http://schemas.microsoft.com/office/drawing/2014/main" id="{EDBF4637-3C5E-462C-B05F-84F94013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1086417" y="3837337"/>
            <a:ext cx="982830" cy="2508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243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 bwMode="auto">
          <a:xfrm>
            <a:off x="929031" y="185036"/>
            <a:ext cx="10440617" cy="882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defRPr/>
            </a:pPr>
            <a:r>
              <a:rPr lang="ru-RU" sz="2400" b="1" dirty="0" err="1">
                <a:solidFill>
                  <a:srgbClr val="00B050"/>
                </a:solidFill>
                <a:latin typeface="Arial"/>
                <a:ea typeface="Calibri"/>
                <a:cs typeface="Arial"/>
              </a:rPr>
              <a:t>Практикоориентированный</a:t>
            </a:r>
            <a:r>
              <a:rPr lang="ru-RU" sz="2400" b="1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 подход к обучению </a:t>
            </a:r>
            <a:endParaRPr dirty="0">
              <a:solidFill>
                <a:srgbClr val="00B050"/>
              </a:solidFill>
            </a:endParaRPr>
          </a:p>
          <a:p>
            <a:pPr lvl="0" algn="ctr">
              <a:lnSpc>
                <a:spcPct val="107000"/>
              </a:lnSpc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(инжиниринговые центры, студенческие конструкторские бюро)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07687" y="2724053"/>
            <a:ext cx="2605863" cy="107534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5084575" y="2342358"/>
            <a:ext cx="65705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ru-RU">
                <a:latin typeface="Arial"/>
                <a:ea typeface="Calibri"/>
                <a:cs typeface="Arial"/>
              </a:rPr>
              <a:t>решение </a:t>
            </a:r>
            <a:r>
              <a:rPr lang="ru-RU" b="1">
                <a:latin typeface="Arial"/>
                <a:ea typeface="Calibri"/>
                <a:cs typeface="Arial"/>
              </a:rPr>
              <a:t>реальных задач </a:t>
            </a:r>
            <a:r>
              <a:rPr lang="ru-RU">
                <a:latin typeface="Arial"/>
                <a:ea typeface="Calibri"/>
                <a:cs typeface="Arial"/>
              </a:rPr>
              <a:t>партнеров силами руководителей направлений (из числа </a:t>
            </a:r>
            <a:r>
              <a:rPr lang="ru-RU" b="1">
                <a:latin typeface="Arial"/>
                <a:ea typeface="Calibri"/>
                <a:cs typeface="Arial"/>
              </a:rPr>
              <a:t>аспирантов</a:t>
            </a:r>
            <a:r>
              <a:rPr lang="ru-RU">
                <a:latin typeface="Arial"/>
                <a:ea typeface="Calibri"/>
                <a:cs typeface="Arial"/>
              </a:rPr>
              <a:t>) и инженерами (из числа </a:t>
            </a:r>
            <a:r>
              <a:rPr lang="ru-RU" b="1">
                <a:latin typeface="Arial"/>
                <a:ea typeface="Calibri"/>
                <a:cs typeface="Arial"/>
              </a:rPr>
              <a:t>студентов 2-4 курсов</a:t>
            </a:r>
            <a:r>
              <a:rPr lang="ru-RU">
                <a:latin typeface="Arial"/>
                <a:ea typeface="Calibri"/>
                <a:cs typeface="Arial"/>
              </a:rPr>
              <a:t>)</a:t>
            </a:r>
            <a:endParaRPr/>
          </a:p>
          <a:p>
            <a:pPr>
              <a:defRPr/>
            </a:pPr>
            <a:endParaRPr lang="ru-RU"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ru-RU">
                <a:latin typeface="Arial"/>
                <a:ea typeface="Calibri"/>
                <a:cs typeface="Arial"/>
              </a:rPr>
              <a:t>на данный момент реализуется </a:t>
            </a:r>
            <a:r>
              <a:rPr lang="ru-RU" b="1">
                <a:latin typeface="Arial"/>
                <a:ea typeface="Calibri"/>
                <a:cs typeface="Arial"/>
              </a:rPr>
              <a:t>7 направлений </a:t>
            </a:r>
            <a:r>
              <a:rPr lang="ru-RU">
                <a:latin typeface="Arial"/>
                <a:ea typeface="Calibri"/>
                <a:cs typeface="Arial"/>
              </a:rPr>
              <a:t>реализуемых задач, трудоустроено более </a:t>
            </a:r>
            <a:r>
              <a:rPr lang="ru-RU" b="1">
                <a:latin typeface="Arial"/>
                <a:ea typeface="Calibri"/>
                <a:cs typeface="Arial"/>
              </a:rPr>
              <a:t>40 студентов</a:t>
            </a:r>
            <a:endParaRPr lang="ru-RU">
              <a:latin typeface="Arial"/>
              <a:ea typeface="Calibri"/>
              <a:cs typeface="Arial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61718" y="4217643"/>
            <a:ext cx="1220418" cy="172408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 bwMode="auto">
          <a:xfrm>
            <a:off x="487703" y="1302537"/>
            <a:ext cx="10982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dirty="0">
                <a:latin typeface="Arial"/>
                <a:ea typeface="Calibri"/>
                <a:cs typeface="Arial"/>
              </a:rPr>
              <a:t>В 2022 году в НГТУ  совместно с </a:t>
            </a:r>
            <a:r>
              <a:rPr lang="ru-RU" b="1" dirty="0">
                <a:latin typeface="Arial"/>
                <a:ea typeface="Calibri"/>
                <a:cs typeface="Arial"/>
              </a:rPr>
              <a:t>ООО «Системы информационной безопасности» </a:t>
            </a:r>
            <a:endParaRPr dirty="0"/>
          </a:p>
          <a:p>
            <a:pPr>
              <a:defRPr/>
            </a:pPr>
            <a:r>
              <a:rPr lang="ru-RU" dirty="0">
                <a:latin typeface="Arial"/>
                <a:ea typeface="Calibri"/>
                <a:cs typeface="Arial"/>
              </a:rPr>
              <a:t>создан </a:t>
            </a:r>
            <a:r>
              <a:rPr lang="ru-RU" b="1" dirty="0">
                <a:solidFill>
                  <a:srgbClr val="0070C0"/>
                </a:solidFill>
                <a:latin typeface="Arial"/>
                <a:ea typeface="Calibri"/>
                <a:cs typeface="Arial"/>
              </a:rPr>
              <a:t>«Инжиниринговый центр информационная безопасность»</a:t>
            </a: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834784" y="4490175"/>
            <a:ext cx="9795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dirty="0">
                <a:latin typeface="Arial"/>
                <a:ea typeface="Calibri"/>
                <a:cs typeface="Arial"/>
              </a:rPr>
              <a:t>На базе Института вычислительной математики и математической геофизики СО РАН </a:t>
            </a:r>
            <a:r>
              <a:rPr lang="ru-RU" b="1" dirty="0">
                <a:latin typeface="Arial"/>
                <a:ea typeface="Calibri"/>
                <a:cs typeface="Arial"/>
              </a:rPr>
              <a:t>(ИВМиМГ СО РАН) </a:t>
            </a:r>
            <a:r>
              <a:rPr lang="ru-RU" dirty="0">
                <a:latin typeface="Arial"/>
                <a:ea typeface="Calibri"/>
                <a:cs typeface="Arial"/>
              </a:rPr>
              <a:t>развернута </a:t>
            </a:r>
            <a:r>
              <a:rPr lang="ru-RU" b="1" dirty="0">
                <a:latin typeface="Arial"/>
                <a:ea typeface="Calibri"/>
                <a:cs typeface="Arial"/>
              </a:rPr>
              <a:t>площадка инжинирингового центра </a:t>
            </a:r>
            <a:r>
              <a:rPr lang="ru-RU" dirty="0">
                <a:latin typeface="Arial"/>
                <a:ea typeface="Calibri"/>
                <a:cs typeface="Arial"/>
              </a:rPr>
              <a:t>для вовлечения студентов и преподавателей в решение не только </a:t>
            </a:r>
            <a:r>
              <a:rPr lang="ru-RU" b="1" dirty="0">
                <a:latin typeface="Arial"/>
                <a:ea typeface="Calibri"/>
                <a:cs typeface="Arial"/>
              </a:rPr>
              <a:t>прикладных</a:t>
            </a:r>
            <a:r>
              <a:rPr lang="ru-RU" dirty="0">
                <a:latin typeface="Arial"/>
                <a:ea typeface="Calibri"/>
                <a:cs typeface="Arial"/>
              </a:rPr>
              <a:t>, но и </a:t>
            </a:r>
            <a:r>
              <a:rPr lang="ru-RU" b="1" dirty="0">
                <a:latin typeface="Arial"/>
                <a:ea typeface="Calibri"/>
                <a:cs typeface="Arial"/>
              </a:rPr>
              <a:t>фундаментальных</a:t>
            </a:r>
            <a:r>
              <a:rPr lang="ru-RU" dirty="0">
                <a:latin typeface="Arial"/>
                <a:ea typeface="Calibri"/>
                <a:cs typeface="Arial"/>
              </a:rPr>
              <a:t> </a:t>
            </a:r>
            <a:r>
              <a:rPr lang="ru-RU" b="1" dirty="0">
                <a:latin typeface="Arial"/>
                <a:ea typeface="Calibri"/>
                <a:cs typeface="Arial"/>
              </a:rPr>
              <a:t>научных задач </a:t>
            </a:r>
            <a:r>
              <a:rPr lang="ru-RU" dirty="0">
                <a:latin typeface="Arial"/>
                <a:ea typeface="Calibri"/>
                <a:cs typeface="Arial"/>
              </a:rPr>
              <a:t>в области ИБ.</a:t>
            </a:r>
            <a:endParaRPr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491" y="2903376"/>
            <a:ext cx="1647142" cy="6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0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 flipV="1">
            <a:off x="5862154" y="1987917"/>
            <a:ext cx="1" cy="316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cxnSpLocks/>
          </p:cNvCxnSpPr>
          <p:nvPr/>
        </p:nvCxnSpPr>
        <p:spPr bwMode="auto">
          <a:xfrm flipV="1">
            <a:off x="828131" y="2443147"/>
            <a:ext cx="1" cy="316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>
            <a:cxnSpLocks/>
            <a:stCxn id="42" idx="0"/>
          </p:cNvCxnSpPr>
          <p:nvPr/>
        </p:nvCxnSpPr>
        <p:spPr bwMode="auto">
          <a:xfrm flipV="1">
            <a:off x="2420560" y="2486146"/>
            <a:ext cx="1" cy="18501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cxnSpLocks/>
          </p:cNvCxnSpPr>
          <p:nvPr/>
        </p:nvCxnSpPr>
        <p:spPr bwMode="auto">
          <a:xfrm flipV="1">
            <a:off x="4057371" y="2452029"/>
            <a:ext cx="1" cy="316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cxnSpLocks/>
            <a:stCxn id="44" idx="0"/>
          </p:cNvCxnSpPr>
          <p:nvPr/>
        </p:nvCxnSpPr>
        <p:spPr bwMode="auto">
          <a:xfrm flipH="1" flipV="1">
            <a:off x="5802946" y="2486145"/>
            <a:ext cx="26634" cy="18413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cxnSpLocks/>
          </p:cNvCxnSpPr>
          <p:nvPr/>
        </p:nvCxnSpPr>
        <p:spPr bwMode="auto">
          <a:xfrm flipV="1">
            <a:off x="7548518" y="2477262"/>
            <a:ext cx="1" cy="316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>
            <a:cxnSpLocks/>
            <a:stCxn id="46" idx="0"/>
          </p:cNvCxnSpPr>
          <p:nvPr/>
        </p:nvCxnSpPr>
        <p:spPr bwMode="auto">
          <a:xfrm flipV="1">
            <a:off x="9350685" y="2477264"/>
            <a:ext cx="1" cy="18501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cxnSpLocks/>
          </p:cNvCxnSpPr>
          <p:nvPr/>
        </p:nvCxnSpPr>
        <p:spPr bwMode="auto">
          <a:xfrm flipV="1">
            <a:off x="11209445" y="2475861"/>
            <a:ext cx="1" cy="3168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Скругленный прямоугольник 38"/>
          <p:cNvSpPr/>
          <p:nvPr/>
        </p:nvSpPr>
        <p:spPr bwMode="auto">
          <a:xfrm>
            <a:off x="4133945" y="824434"/>
            <a:ext cx="3391270" cy="1164575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dirty="0"/>
              <a:t>Инжиниринговый центр «Информационная безопасность»</a:t>
            </a:r>
            <a:endParaRPr dirty="0"/>
          </a:p>
        </p:txBody>
      </p:sp>
      <p:sp>
        <p:nvSpPr>
          <p:cNvPr id="40" name="Скругленный прямоугольник 39"/>
          <p:cNvSpPr/>
          <p:nvPr/>
        </p:nvSpPr>
        <p:spPr bwMode="auto">
          <a:xfrm>
            <a:off x="109040" y="2157678"/>
            <a:ext cx="11909386" cy="363983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dirty="0"/>
              <a:t>Руководители направлений</a:t>
            </a:r>
            <a:endParaRPr dirty="0"/>
          </a:p>
        </p:txBody>
      </p:sp>
      <p:sp>
        <p:nvSpPr>
          <p:cNvPr id="41" name="Скругленный прямоугольник 40"/>
          <p:cNvSpPr/>
          <p:nvPr/>
        </p:nvSpPr>
        <p:spPr bwMode="auto">
          <a:xfrm>
            <a:off x="109040" y="2699214"/>
            <a:ext cx="1438182" cy="1509205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/>
              <a:t>Исследование документации по ИБ</a:t>
            </a:r>
            <a:endParaRPr/>
          </a:p>
        </p:txBody>
      </p:sp>
      <p:sp>
        <p:nvSpPr>
          <p:cNvPr id="42" name="Скругленный прямоугольник 41"/>
          <p:cNvSpPr/>
          <p:nvPr/>
        </p:nvSpPr>
        <p:spPr bwMode="auto">
          <a:xfrm>
            <a:off x="1684823" y="4336340"/>
            <a:ext cx="1471474" cy="1509206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Исследование средств и систем охраны объектов (видеонаблюдение, СКУД)</a:t>
            </a:r>
            <a:endParaRPr dirty="0"/>
          </a:p>
        </p:txBody>
      </p:sp>
      <p:sp>
        <p:nvSpPr>
          <p:cNvPr id="43" name="Скругленный прямоугольник 42"/>
          <p:cNvSpPr/>
          <p:nvPr/>
        </p:nvSpPr>
        <p:spPr bwMode="auto">
          <a:xfrm>
            <a:off x="3387113" y="2681453"/>
            <a:ext cx="1475914" cy="1518084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Исследование систем мониторинга событий ИБ (</a:t>
            </a:r>
            <a:r>
              <a:rPr lang="en-US" sz="1400" dirty="0"/>
              <a:t>SOC)</a:t>
            </a:r>
            <a:endParaRPr lang="ru-RU" sz="1400" dirty="0"/>
          </a:p>
        </p:txBody>
      </p:sp>
      <p:sp>
        <p:nvSpPr>
          <p:cNvPr id="44" name="Скругленный прямоугольник 43"/>
          <p:cNvSpPr/>
          <p:nvPr/>
        </p:nvSpPr>
        <p:spPr bwMode="auto">
          <a:xfrm>
            <a:off x="5047235" y="4327461"/>
            <a:ext cx="1564690" cy="1518085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Разработка виртуальных образовательных площадок по продуктам ИБ</a:t>
            </a:r>
            <a:endParaRPr dirty="0"/>
          </a:p>
        </p:txBody>
      </p:sp>
      <p:sp>
        <p:nvSpPr>
          <p:cNvPr id="45" name="Скругленный прямоугольник 44"/>
          <p:cNvSpPr/>
          <p:nvPr/>
        </p:nvSpPr>
        <p:spPr bwMode="auto">
          <a:xfrm>
            <a:off x="6796133" y="2699214"/>
            <a:ext cx="1617959" cy="1518085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Исследование средств и систем тестирования на проникновение (</a:t>
            </a:r>
            <a:r>
              <a:rPr lang="en-US" sz="1400" dirty="0"/>
              <a:t>Pentest)</a:t>
            </a:r>
            <a:endParaRPr lang="ru-RU" sz="1400" dirty="0"/>
          </a:p>
        </p:txBody>
      </p:sp>
      <p:sp>
        <p:nvSpPr>
          <p:cNvPr id="46" name="Скругленный прямоугольник 45"/>
          <p:cNvSpPr/>
          <p:nvPr/>
        </p:nvSpPr>
        <p:spPr bwMode="auto">
          <a:xfrm>
            <a:off x="8541705" y="4327460"/>
            <a:ext cx="1617959" cy="1518085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Разработка программных средств для систем ИБ</a:t>
            </a:r>
            <a:endParaRPr dirty="0"/>
          </a:p>
        </p:txBody>
      </p:sp>
      <p:sp>
        <p:nvSpPr>
          <p:cNvPr id="47" name="Скругленный прямоугольник 46"/>
          <p:cNvSpPr/>
          <p:nvPr/>
        </p:nvSpPr>
        <p:spPr bwMode="auto">
          <a:xfrm>
            <a:off x="10400467" y="2681452"/>
            <a:ext cx="1617959" cy="1518085"/>
          </a:xfrm>
          <a:prstGeom prst="roundRect">
            <a:avLst>
              <a:gd name="adj" fmla="val 1666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 dirty="0"/>
              <a:t>Анализ кода</a:t>
            </a:r>
            <a:endParaRPr dirty="0"/>
          </a:p>
        </p:txBody>
      </p:sp>
      <p:sp>
        <p:nvSpPr>
          <p:cNvPr id="56" name="Прямоугольник 55"/>
          <p:cNvSpPr/>
          <p:nvPr/>
        </p:nvSpPr>
        <p:spPr bwMode="auto">
          <a:xfrm>
            <a:off x="3582625" y="215593"/>
            <a:ext cx="4440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</a:rPr>
              <a:t>Направления работ ИЦ ИБ НГТУ</a:t>
            </a:r>
          </a:p>
        </p:txBody>
      </p:sp>
    </p:spTree>
    <p:extLst>
      <p:ext uri="{BB962C8B-B14F-4D97-AF65-F5344CB8AC3E}">
        <p14:creationId xmlns:p14="http://schemas.microsoft.com/office/powerpoint/2010/main" val="413227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auto">
          <a:xfrm>
            <a:off x="3681495" y="323680"/>
            <a:ext cx="482901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latin typeface="Arial"/>
              </a:rPr>
              <a:t>Что мы можем? Направление </a:t>
            </a:r>
            <a:r>
              <a:rPr lang="en-US" sz="2000" b="1">
                <a:latin typeface="Arial"/>
              </a:rPr>
              <a:t>IT</a:t>
            </a:r>
            <a:endParaRPr lang="ru-RU" sz="2000" b="1">
              <a:latin typeface="Arial"/>
            </a:endParaRPr>
          </a:p>
        </p:txBody>
      </p:sp>
      <p:sp>
        <p:nvSpPr>
          <p:cNvPr id="2" name="Прямоугольник: скругленные углы 1"/>
          <p:cNvSpPr/>
          <p:nvPr/>
        </p:nvSpPr>
        <p:spPr bwMode="auto">
          <a:xfrm>
            <a:off x="1129935" y="1074819"/>
            <a:ext cx="4275221" cy="1925053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Решаемые задачи:</a:t>
            </a:r>
            <a:endParaRPr/>
          </a:p>
          <a:p>
            <a:pPr algn="ctr">
              <a:defRPr/>
            </a:pPr>
            <a:r>
              <a:rPr lang="en-US" sz="1400">
                <a:solidFill>
                  <a:schemeClr val="tx1"/>
                </a:solidFill>
              </a:rPr>
              <a:t>Web-</a:t>
            </a:r>
            <a:r>
              <a:rPr lang="ru-RU" sz="1400">
                <a:solidFill>
                  <a:schemeClr val="tx1"/>
                </a:solidFill>
              </a:rPr>
              <a:t>разработка</a:t>
            </a:r>
            <a:endParaRPr/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Работа с БД различного типа</a:t>
            </a:r>
            <a:endParaRPr/>
          </a:p>
        </p:txBody>
      </p:sp>
      <p:sp>
        <p:nvSpPr>
          <p:cNvPr id="19" name="Прямоугольник: скругленные углы 18"/>
          <p:cNvSpPr/>
          <p:nvPr/>
        </p:nvSpPr>
        <p:spPr bwMode="auto">
          <a:xfrm>
            <a:off x="6781102" y="1074819"/>
            <a:ext cx="4275221" cy="192505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Стек технологий: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C/C++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Python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Java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JavaScript</a:t>
            </a:r>
            <a:r>
              <a:rPr lang="ru-RU" sz="1400">
                <a:solidFill>
                  <a:prstClr val="black"/>
                </a:solidFill>
              </a:rPr>
              <a:t>, </a:t>
            </a:r>
            <a:r>
              <a:rPr lang="en-US" sz="1400">
                <a:solidFill>
                  <a:prstClr val="black"/>
                </a:solidFill>
              </a:rPr>
              <a:t>TypeScript, React, Next.js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Django</a:t>
            </a:r>
            <a:endParaRPr/>
          </a:p>
          <a:p>
            <a:pPr lvl="0" algn="ctr">
              <a:defRPr/>
            </a:pPr>
            <a:r>
              <a:rPr lang="en-US" sz="1400">
                <a:solidFill>
                  <a:prstClr val="black"/>
                </a:solidFill>
              </a:rPr>
              <a:t>PostgreSQL, Oracle</a:t>
            </a:r>
            <a:endParaRPr lang="ru-RU" sz="1400">
              <a:solidFill>
                <a:prstClr val="black"/>
              </a:solidFill>
            </a:endParaRPr>
          </a:p>
        </p:txBody>
      </p:sp>
      <p:sp>
        <p:nvSpPr>
          <p:cNvPr id="21" name="Прямоугольник: скругленные углы 20"/>
          <p:cNvSpPr/>
          <p:nvPr/>
        </p:nvSpPr>
        <p:spPr bwMode="auto">
          <a:xfrm>
            <a:off x="1129935" y="3858123"/>
            <a:ext cx="4275221" cy="1925053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Текущие проекты: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Разработка сайтов компаний для продаж товаров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Разработка </a:t>
            </a:r>
            <a:r>
              <a:rPr lang="en-US" sz="1400">
                <a:solidFill>
                  <a:prstClr val="black"/>
                </a:solidFill>
              </a:rPr>
              <a:t>IRP</a:t>
            </a:r>
            <a:r>
              <a:rPr lang="ru-RU" sz="1400">
                <a:solidFill>
                  <a:prstClr val="black"/>
                </a:solidFill>
              </a:rPr>
              <a:t>-системы для внутренней работы с клиентами в рамках </a:t>
            </a:r>
            <a:r>
              <a:rPr lang="en-US" sz="1400">
                <a:solidFill>
                  <a:prstClr val="black"/>
                </a:solidFill>
              </a:rPr>
              <a:t>SOC</a:t>
            </a:r>
            <a:br>
              <a:rPr lang="ru-RU" sz="1400">
                <a:solidFill>
                  <a:prstClr val="black"/>
                </a:solidFill>
              </a:rPr>
            </a:br>
            <a:r>
              <a:rPr lang="ru-RU" sz="1400">
                <a:solidFill>
                  <a:prstClr val="black"/>
                </a:solidFill>
              </a:rPr>
              <a:t>Разработка клиентских приложений для внутреннего пользования в компаниях-партнерах</a:t>
            </a:r>
            <a:endParaRPr/>
          </a:p>
        </p:txBody>
      </p:sp>
      <p:sp>
        <p:nvSpPr>
          <p:cNvPr id="22" name="Прямоугольник: скругленные углы 21"/>
          <p:cNvSpPr/>
          <p:nvPr/>
        </p:nvSpPr>
        <p:spPr bwMode="auto">
          <a:xfrm>
            <a:off x="6781102" y="3858124"/>
            <a:ext cx="4275221" cy="192505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Готовые проекты: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Библиотека для медицинского оборудования в рамках задач по детектированию кашля и прочих дыхательных движений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Прочие проекты для научных исследований в рамках НГТУ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auto">
          <a:xfrm>
            <a:off x="2612689" y="323680"/>
            <a:ext cx="696662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latin typeface="Arial"/>
              </a:rPr>
              <a:t>Что мы можем? Направление Кибербезопасность</a:t>
            </a:r>
            <a:endParaRPr/>
          </a:p>
        </p:txBody>
      </p:sp>
      <p:sp>
        <p:nvSpPr>
          <p:cNvPr id="2" name="Прямоугольник: скругленные углы 1"/>
          <p:cNvSpPr/>
          <p:nvPr/>
        </p:nvSpPr>
        <p:spPr bwMode="auto">
          <a:xfrm>
            <a:off x="1129935" y="1074819"/>
            <a:ext cx="4645223" cy="2631985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Решаемые задачи:</a:t>
            </a:r>
            <a:endParaRPr/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Обучение аналитиков SOC</a:t>
            </a:r>
            <a:endParaRPr/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Начальная подготовка специалистов для проведения оценки защищенности ИС</a:t>
            </a:r>
            <a:endParaRPr/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Развертывание тестовых стендов для ознакомления студентов с продуктами конкретных вендоров</a:t>
            </a:r>
            <a:endParaRPr/>
          </a:p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Организация 1 линии техподдержки продуктов вендоров</a:t>
            </a:r>
          </a:p>
        </p:txBody>
      </p:sp>
      <p:sp>
        <p:nvSpPr>
          <p:cNvPr id="19" name="Прямоугольник: скругленные углы 18"/>
          <p:cNvSpPr/>
          <p:nvPr/>
        </p:nvSpPr>
        <p:spPr bwMode="auto">
          <a:xfrm>
            <a:off x="6411102" y="1074819"/>
            <a:ext cx="4645222" cy="263198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Стек программных продуктов: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ГК </a:t>
            </a:r>
            <a:r>
              <a:rPr lang="en-US" sz="1400">
                <a:solidFill>
                  <a:prstClr val="black"/>
                </a:solidFill>
              </a:rPr>
              <a:t>Astra</a:t>
            </a:r>
            <a:endParaRPr lang="ru-RU" sz="14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BaseALT</a:t>
            </a: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РЕД СОФТ</a:t>
            </a:r>
            <a:endParaRPr lang="en-US" sz="14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</a:t>
            </a:r>
            <a:r>
              <a:rPr lang="en-US" sz="1400">
                <a:solidFill>
                  <a:prstClr val="black"/>
                </a:solidFill>
              </a:rPr>
              <a:t>Positive Technologies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ООО «Код безопасности»</a:t>
            </a:r>
            <a:endParaRPr lang="en-US" sz="14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ГК Конфидент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НПО Эшелон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UserGate</a:t>
            </a: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Ideco</a:t>
            </a: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ООО «Атом безопасность»  (StaffCop)</a:t>
            </a: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Продукты </a:t>
            </a:r>
            <a:r>
              <a:rPr lang="ru-RU" sz="1400" b="0" i="0" u="none" strike="noStrike" cap="none" spc="0">
                <a:solidFill>
                  <a:prstClr val="black"/>
                </a:solidFill>
                <a:latin typeface="Calibri"/>
                <a:cs typeface="Calibri"/>
              </a:rPr>
              <a:t>ИнфоТеКС</a:t>
            </a:r>
            <a:endParaRPr/>
          </a:p>
        </p:txBody>
      </p:sp>
      <p:sp>
        <p:nvSpPr>
          <p:cNvPr id="21" name="Прямоугольник: скругленные углы 20"/>
          <p:cNvSpPr/>
          <p:nvPr/>
        </p:nvSpPr>
        <p:spPr bwMode="auto">
          <a:xfrm>
            <a:off x="1129934" y="3969094"/>
            <a:ext cx="4645223" cy="2631985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Текущие проекты: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Обучение аналитиков </a:t>
            </a:r>
            <a:r>
              <a:rPr lang="en-US" sz="1400">
                <a:solidFill>
                  <a:prstClr val="black"/>
                </a:solidFill>
              </a:rPr>
              <a:t>SOC</a:t>
            </a:r>
            <a:endParaRPr lang="ru-RU" sz="140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Обучение специалистов по оценке защищенности ИС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Развертывание мультивендорного модульного киберполигона для проведения киберучений, обучения специалистов-аналитиков SOC, специалистов по оценке защищенности, специалистов по реагированию и расследованию КИ</a:t>
            </a:r>
            <a:endParaRPr/>
          </a:p>
        </p:txBody>
      </p:sp>
      <p:sp>
        <p:nvSpPr>
          <p:cNvPr id="22" name="Прямоугольник: скругленные углы 21"/>
          <p:cNvSpPr/>
          <p:nvPr/>
        </p:nvSpPr>
        <p:spPr bwMode="auto">
          <a:xfrm>
            <a:off x="6411101" y="3969094"/>
            <a:ext cx="4645222" cy="263198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Готовые проекты: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Организация подключения корпуса НГТУ к внешнему центру мониторинга ИБ</a:t>
            </a:r>
            <a:endParaRPr/>
          </a:p>
          <a:p>
            <a:pPr lvl="0" algn="ctr">
              <a:defRPr/>
            </a:pPr>
            <a:r>
              <a:rPr lang="ru-RU" sz="1400">
                <a:solidFill>
                  <a:prstClr val="black"/>
                </a:solidFill>
              </a:rPr>
              <a:t>Обучение аналитиков 1 и 2 линии SOC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971453" name="Прямоугольник 10"/>
          <p:cNvSpPr/>
          <p:nvPr/>
        </p:nvSpPr>
        <p:spPr bwMode="auto">
          <a:xfrm>
            <a:off x="2612688" y="323679"/>
            <a:ext cx="7487326" cy="4007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>
                <a:latin typeface="Arial"/>
              </a:rPr>
              <a:t>Что мы можем? Направление Кибербезопасность</a:t>
            </a:r>
            <a:r>
              <a:t>. </a:t>
            </a:r>
            <a:r>
              <a:rPr lang="ru-RU" sz="2000" b="1" i="0" u="none" strike="noStrike" cap="none" spc="0">
                <a:solidFill>
                  <a:schemeClr val="tx1"/>
                </a:solidFill>
                <a:latin typeface="Arial"/>
                <a:cs typeface="Arial"/>
              </a:rPr>
              <a:t>SOC</a:t>
            </a:r>
            <a:endParaRPr/>
          </a:p>
        </p:txBody>
      </p:sp>
      <p:sp>
        <p:nvSpPr>
          <p:cNvPr id="1560223043" name="Прямоугольник: скругленные углы 1"/>
          <p:cNvSpPr/>
          <p:nvPr/>
        </p:nvSpPr>
        <p:spPr bwMode="auto">
          <a:xfrm>
            <a:off x="1129934" y="1074818"/>
            <a:ext cx="4645222" cy="2631983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1400">
                <a:solidFill>
                  <a:schemeClr val="tx1"/>
                </a:solidFill>
              </a:rPr>
              <a:t>1 линия аналитиков SOC:</a:t>
            </a:r>
          </a:p>
          <a:p>
            <a:pPr algn="ctr">
              <a:defRPr/>
            </a:pPr>
            <a:r>
              <a:rPr lang="ru-RU" sz="1400" b="0" i="0" u="none" strike="noStrike" cap="none" spc="0">
                <a:solidFill>
                  <a:schemeClr val="tx1"/>
                </a:solidFill>
                <a:latin typeface="Calibri"/>
                <a:ea typeface="Times New Roman"/>
                <a:cs typeface="Calibri"/>
              </a:rPr>
              <a:t>Р</a:t>
            </a:r>
            <a:r>
              <a:rPr lang="ru-RU" sz="14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абота с алертами SIEM систем</a:t>
            </a:r>
          </a:p>
          <a:p>
            <a:pPr algn="ctr">
              <a:defRPr/>
            </a:pPr>
            <a:r>
              <a:rPr lang="ru-RU" sz="14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Разбор поступающей информации из иных источников событий ИБ</a:t>
            </a:r>
          </a:p>
          <a:p>
            <a:pPr algn="ctr">
              <a:defRPr/>
            </a:pPr>
            <a:r>
              <a:rPr lang="ru-RU" sz="14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Разбор инцидентов и сопровождение специалистов заказчика для исчерпания типовых происшествий Эскалация нетиповых атак и инцидентов</a:t>
            </a:r>
            <a:endParaRPr lang="ru-RU" sz="1400" b="0" i="0" u="none" strike="noStrike" cap="none" spc="0">
              <a:solidFill>
                <a:schemeClr val="tx1"/>
              </a:solidFill>
              <a:latin typeface="Calibri"/>
              <a:ea typeface="Times New Roman"/>
              <a:cs typeface="Calibri"/>
            </a:endParaRPr>
          </a:p>
          <a:p>
            <a:pPr algn="ctr">
              <a:defRPr/>
            </a:pPr>
            <a:r>
              <a:rPr lang="ru-RU" sz="1400" b="0" i="0" u="none" strike="noStrike" cap="none" spc="0">
                <a:solidFill>
                  <a:schemeClr val="tx1"/>
                </a:solidFill>
                <a:latin typeface="Calibri"/>
                <a:ea typeface="Times New Roman"/>
                <a:cs typeface="Calibri"/>
              </a:rPr>
              <a:t>Осуществление реагирования в типовых случаях</a:t>
            </a:r>
            <a:endParaRPr lang="ru-RU" sz="14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61336614" name="Прямоугольник: скругленные углы 18"/>
          <p:cNvSpPr/>
          <p:nvPr/>
        </p:nvSpPr>
        <p:spPr bwMode="auto">
          <a:xfrm>
            <a:off x="6411101" y="1074818"/>
            <a:ext cx="4645221" cy="2631983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 dirty="0">
                <a:solidFill>
                  <a:prstClr val="black"/>
                </a:solidFill>
              </a:rPr>
              <a:t>2 линия аналитиков SOC: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ea typeface="Times New Roman"/>
                <a:cs typeface="Calibri"/>
              </a:rPr>
              <a:t>Выявление нетиповых инцидентов ИБ</a:t>
            </a:r>
            <a:endParaRPr lang="ru-RU" sz="14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cs typeface="Calibri"/>
              </a:rPr>
              <a:t>Разбор и реагирование на нетиповые инциденты 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cs typeface="Calibri"/>
              </a:rPr>
              <a:t>Техническое сопровождение систем центра мониторинга, включая инсталляцию и начальное конфигурирование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cs typeface="Calibri"/>
              </a:rPr>
              <a:t>Базовая SOC-</a:t>
            </a:r>
            <a:r>
              <a:rPr lang="ru-RU" sz="1400" b="0" i="0" u="none" strike="noStrike" cap="none" spc="0" dirty="0" err="1">
                <a:solidFill>
                  <a:schemeClr val="tx1"/>
                </a:solidFill>
                <a:latin typeface="Calibri"/>
                <a:cs typeface="Calibri"/>
              </a:rPr>
              <a:t>форензика</a:t>
            </a:r>
            <a:endParaRPr lang="ru-RU" sz="1400" b="0" i="0" u="none" strike="noStrike" cap="none" spc="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cs typeface="Calibri"/>
              </a:rPr>
              <a:t>Взаимодействие с заказчиком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schemeClr val="tx1"/>
                </a:solidFill>
                <a:latin typeface="Calibri"/>
                <a:cs typeface="Calibri"/>
              </a:rPr>
              <a:t>Сопровождение специалистов заказчика в процессе реагирования </a:t>
            </a:r>
            <a:endParaRPr lang="ru-RU" sz="1400" b="0" i="0" u="none" strike="noStrike" cap="none" spc="0" dirty="0">
              <a:solidFill>
                <a:schemeClr val="tx1"/>
              </a:solidFill>
              <a:latin typeface="Calibri"/>
              <a:ea typeface="Times New Roman"/>
              <a:cs typeface="Calibri"/>
            </a:endParaRPr>
          </a:p>
          <a:p>
            <a:pPr lvl="0" algn="ctr">
              <a:defRPr/>
            </a:pPr>
            <a:endParaRPr lang="ru-RU" sz="1400" b="0" i="0" u="none" strike="noStrike" cap="none" spc="0" dirty="0">
              <a:solidFill>
                <a:schemeClr val="tx1"/>
              </a:solidFill>
              <a:latin typeface="Calibri"/>
              <a:ea typeface="Times New Roman"/>
              <a:cs typeface="Calibri"/>
            </a:endParaRPr>
          </a:p>
        </p:txBody>
      </p:sp>
      <p:sp>
        <p:nvSpPr>
          <p:cNvPr id="830405641" name="Прямоугольник: скругленные углы 20"/>
          <p:cNvSpPr/>
          <p:nvPr/>
        </p:nvSpPr>
        <p:spPr bwMode="auto">
          <a:xfrm>
            <a:off x="1129934" y="3858122"/>
            <a:ext cx="4645222" cy="2631983"/>
          </a:xfrm>
          <a:prstGeom prst="roundRect">
            <a:avLst>
              <a:gd name="adj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 dirty="0">
                <a:solidFill>
                  <a:prstClr val="black"/>
                </a:solidFill>
              </a:rPr>
              <a:t>Инструментарий SOC:</a:t>
            </a:r>
            <a:endParaRPr dirty="0"/>
          </a:p>
          <a:p>
            <a:pPr lvl="0" algn="ctr">
              <a:defRPr/>
            </a:pPr>
            <a:r>
              <a:rPr lang="ru-RU" sz="1400" b="0" i="0" u="none" strike="noStrike" cap="none" spc="0" dirty="0" err="1">
                <a:solidFill>
                  <a:prstClr val="black"/>
                </a:solidFill>
                <a:latin typeface="Calibri"/>
                <a:cs typeface="Calibri"/>
              </a:rPr>
              <a:t>ViPNet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 TIAS (</a:t>
            </a:r>
            <a:r>
              <a:rPr lang="ru-RU" sz="1400" b="0" i="0" u="none" strike="noStrike" cap="none" spc="0" dirty="0" err="1">
                <a:solidFill>
                  <a:prstClr val="black"/>
                </a:solidFill>
                <a:latin typeface="Calibri"/>
                <a:cs typeface="Calibri"/>
              </a:rPr>
              <a:t>Threat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 Intelligence Analytics System)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Сетевые сенсоры </a:t>
            </a:r>
            <a:r>
              <a:rPr lang="ru-RU" sz="1400" b="0" i="0" u="none" strike="noStrike" cap="none" spc="0" dirty="0" err="1">
                <a:solidFill>
                  <a:prstClr val="black"/>
                </a:solidFill>
                <a:latin typeface="Calibri"/>
                <a:cs typeface="Calibri"/>
              </a:rPr>
              <a:t>ViPNet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 IDS NS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KOMRAD Enterprise SIEM</a:t>
            </a:r>
          </a:p>
          <a:p>
            <a:pPr lvl="0" algn="ctr">
              <a:defRPr/>
            </a:pPr>
            <a:r>
              <a:rPr lang="ru-RU" sz="1400" b="0" i="0" u="none" strike="noStrike" cap="none" spc="0" dirty="0" err="1">
                <a:solidFill>
                  <a:prstClr val="black"/>
                </a:solidFill>
                <a:latin typeface="Calibri"/>
                <a:cs typeface="Calibri"/>
              </a:rPr>
              <a:t>MaxPatrol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 10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Системы </a:t>
            </a:r>
            <a:r>
              <a:rPr lang="ru-RU" sz="1400" b="0" i="0" u="none" strike="noStrike" cap="none" spc="0" dirty="0" err="1">
                <a:solidFill>
                  <a:prstClr val="black"/>
                </a:solidFill>
                <a:latin typeface="Calibri"/>
                <a:cs typeface="Calibri"/>
              </a:rPr>
              <a:t>Threat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 Intelligence (</a:t>
            </a:r>
            <a:r>
              <a:rPr lang="en-US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TI MISP</a:t>
            </a: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)</a:t>
            </a:r>
          </a:p>
          <a:p>
            <a:pPr lvl="0" algn="ctr">
              <a:defRPr/>
            </a:pPr>
            <a:r>
              <a:rPr lang="ru-RU" sz="1400" dirty="0">
                <a:solidFill>
                  <a:prstClr val="black"/>
                </a:solidFill>
                <a:latin typeface="Calibri"/>
                <a:cs typeface="Calibri"/>
              </a:rPr>
              <a:t>Анализатор трафика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Calibri"/>
              </a:rPr>
              <a:t>Wireshark</a:t>
            </a:r>
            <a:endParaRPr lang="ru-RU" sz="1400" b="0" i="0" u="none" strike="noStrike" cap="none" spc="0" dirty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735575412" name="Прямоугольник: скругленные углы 21"/>
          <p:cNvSpPr/>
          <p:nvPr/>
        </p:nvSpPr>
        <p:spPr bwMode="auto">
          <a:xfrm>
            <a:off x="6411101" y="3858123"/>
            <a:ext cx="4645221" cy="2631983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ru-RU" sz="1400" dirty="0">
                <a:solidFill>
                  <a:prstClr val="black"/>
                </a:solidFill>
              </a:rPr>
              <a:t>Примечание:</a:t>
            </a:r>
            <a:endParaRPr dirty="0"/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Подготовка аналитиков 1 линии занимает 3 месяца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Подготовка аналитиков 2 линии занимает 6 месяцев (при наличии компетенций 1 линии)</a:t>
            </a:r>
          </a:p>
          <a:p>
            <a:pPr lvl="0" algn="ctr">
              <a:defRPr/>
            </a:pPr>
            <a:r>
              <a:rPr lang="ru-RU" sz="1400" b="0" i="0" u="none" strike="noStrike" cap="none" spc="0" dirty="0">
                <a:solidFill>
                  <a:prstClr val="black"/>
                </a:solidFill>
                <a:latin typeface="Calibri"/>
                <a:cs typeface="Calibri"/>
              </a:rPr>
              <a:t>За 9 месяцев работы ИЦ ИБ подготовлены 13 специалистов-аналитиков (8 человек – 1 линия, 5 человек – 2 линия), компетенции которых позволяют выполнять широкий спектр технических и организационных задач SOC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512447" y="105007"/>
            <a:ext cx="815078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Один из ключевых проектов ИЦ ИБ выполненных в 2023 году - киберполигон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A270A-E1B8-9E26-7C07-72DA2EB0D486}"/>
              </a:ext>
            </a:extLst>
          </p:cNvPr>
          <p:cNvSpPr txBox="1"/>
          <p:nvPr/>
        </p:nvSpPr>
        <p:spPr>
          <a:xfrm>
            <a:off x="239350" y="2882566"/>
            <a:ext cx="2750684" cy="2088132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Сегмент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Blue Team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SIEM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-система по запросу 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Узловые и сетевые СЗИ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Threat Intelligence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Широкий выбор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UTM/NGFW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IDS/IPS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13EFB-2C63-82AB-5C82-D8F5CA68B5CC}"/>
              </a:ext>
            </a:extLst>
          </p:cNvPr>
          <p:cNvSpPr txBox="1"/>
          <p:nvPr/>
        </p:nvSpPr>
        <p:spPr>
          <a:xfrm>
            <a:off x="8976320" y="105007"/>
            <a:ext cx="2746571" cy="1807414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Сегмент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Red Team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Kali Linux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Ubuntu Server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Типовой инструментарий злоумышленника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F8E68-CCB1-C3A0-3D57-F9742D1B0511}"/>
              </a:ext>
            </a:extLst>
          </p:cNvPr>
          <p:cNvSpPr txBox="1"/>
          <p:nvPr/>
        </p:nvSpPr>
        <p:spPr>
          <a:xfrm>
            <a:off x="8328592" y="3930029"/>
            <a:ext cx="2700560" cy="2625847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Корпоративный сегмент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AD, Samba, ALD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Почтовые сервера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Файлообменники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Типовые прикладные системы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7FD46-E375-B245-B07C-2A6892F87BDA}"/>
              </a:ext>
            </a:extLst>
          </p:cNvPr>
          <p:cNvSpPr txBox="1"/>
          <p:nvPr/>
        </p:nvSpPr>
        <p:spPr>
          <a:xfrm>
            <a:off x="267350" y="720561"/>
            <a:ext cx="3805629" cy="2088132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Продукт включает модули, посвященные: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методам и векторам атак на внешнюю и внутреннюю инфраструктуру 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способам защиты от </a:t>
            </a:r>
          </a:p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киберугроз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29DDA-2E73-D349-8C3D-51278CCF4C5B}"/>
              </a:ext>
            </a:extLst>
          </p:cNvPr>
          <p:cNvSpPr txBox="1"/>
          <p:nvPr/>
        </p:nvSpPr>
        <p:spPr>
          <a:xfrm>
            <a:off x="9094254" y="2051748"/>
            <a:ext cx="4164180" cy="1807414"/>
          </a:xfrm>
          <a:prstGeom prst="rect">
            <a:avLst/>
          </a:prstGeom>
          <a:noFill/>
        </p:spPr>
        <p:txBody>
          <a:bodyPr wrap="square" lIns="121917" tIns="60958" rIns="121917" bIns="60958">
            <a:spAutoFit/>
          </a:bodyPr>
          <a:lstStyle/>
          <a:p>
            <a:pPr>
              <a:lnSpc>
                <a:spcPct val="114000"/>
              </a:lnSpc>
              <a:buClr>
                <a:srgbClr val="FF0000"/>
              </a:buClr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Полный спектр типов атак: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RCE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XSS</a:t>
            </a: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SQLi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Bruteforce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881" indent="-124881">
              <a:lnSpc>
                <a:spcPct val="114000"/>
              </a:lnSpc>
              <a:buClr>
                <a:srgbClr val="FF0000"/>
              </a:buClr>
              <a:buFont typeface="Arial" panose="020B0604020202020204" pitchFamily="34" charset="0"/>
              <a:buChar char="›"/>
            </a:pP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Эксплуатация уязвимостей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A3BC60E-B137-DCB3-3BF5-54EF6B35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007" y="1025693"/>
            <a:ext cx="5535007" cy="39809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DE0831C-FFEA-2EFF-E0C5-C1A8AFA14F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6183" y="6479026"/>
            <a:ext cx="825500" cy="330200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DBC2C47-8E80-10FC-35B9-2A5FD73449DB}"/>
              </a:ext>
            </a:extLst>
          </p:cNvPr>
          <p:cNvCxnSpPr/>
          <p:nvPr/>
        </p:nvCxnSpPr>
        <p:spPr>
          <a:xfrm flipH="1">
            <a:off x="2990034" y="1700808"/>
            <a:ext cx="801711" cy="374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5ED26A3-E590-9C70-117F-991DD67C6325}"/>
              </a:ext>
            </a:extLst>
          </p:cNvPr>
          <p:cNvCxnSpPr>
            <a:cxnSpLocks/>
          </p:cNvCxnSpPr>
          <p:nvPr/>
        </p:nvCxnSpPr>
        <p:spPr>
          <a:xfrm flipH="1">
            <a:off x="2543605" y="1860024"/>
            <a:ext cx="1248139" cy="123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уступ 15">
            <a:extLst>
              <a:ext uri="{FF2B5EF4-FFF2-40B4-BE49-F238E27FC236}">
                <a16:creationId xmlns:a16="http://schemas.microsoft.com/office/drawing/2014/main" id="{44B98970-D9FD-7D0E-2893-4FB13B0BBF9D}"/>
              </a:ext>
            </a:extLst>
          </p:cNvPr>
          <p:cNvCxnSpPr>
            <a:cxnSpLocks/>
          </p:cNvCxnSpPr>
          <p:nvPr/>
        </p:nvCxnSpPr>
        <p:spPr>
          <a:xfrm>
            <a:off x="4655840" y="5006640"/>
            <a:ext cx="3672752" cy="822627"/>
          </a:xfrm>
          <a:prstGeom prst="bentConnector3">
            <a:avLst>
              <a:gd name="adj1" fmla="val 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FADDFD7-4BCD-81BF-EEF2-A3477FA0B4B6}"/>
              </a:ext>
            </a:extLst>
          </p:cNvPr>
          <p:cNvCxnSpPr/>
          <p:nvPr/>
        </p:nvCxnSpPr>
        <p:spPr>
          <a:xfrm flipV="1">
            <a:off x="8112224" y="836712"/>
            <a:ext cx="864096" cy="672075"/>
          </a:xfrm>
          <a:prstGeom prst="straightConnector1">
            <a:avLst/>
          </a:prstGeom>
          <a:ln>
            <a:solidFill>
              <a:srgbClr val="740C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182D986-720E-1CFD-B960-AA1D0E8B1C2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804013" y="2738347"/>
            <a:ext cx="290241" cy="217108"/>
          </a:xfrm>
          <a:prstGeom prst="straightConnector1">
            <a:avLst/>
          </a:prstGeom>
          <a:ln>
            <a:solidFill>
              <a:srgbClr val="740C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08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nstu.ru/pic/fotobank/NSTU_b113815_17056572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33" y="1335231"/>
            <a:ext cx="3392888" cy="226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stu.ru/pic/fotobank/NSTU_b113816_17056572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42" y="3596590"/>
            <a:ext cx="3332673" cy="22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nstu.ru/pic/fotobank/NSTU_b113812_170565728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5" y="3234640"/>
            <a:ext cx="3402106" cy="22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4435" y="392411"/>
            <a:ext cx="6096000" cy="6635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19.01.2024 официальное открытие </a:t>
            </a:r>
            <a:r>
              <a:rPr lang="ru-RU" b="1" dirty="0" err="1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Киберполигона</a:t>
            </a:r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НГТУхСИБ</a:t>
            </a:r>
            <a:endParaRPr lang="ru-RU" b="1" dirty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68654" y="976777"/>
            <a:ext cx="6096000" cy="981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25.04.2024 проведение межвузовских </a:t>
            </a:r>
            <a:r>
              <a:rPr lang="ru-RU" b="1" dirty="0" err="1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киберучений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Йети.КУБ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на собственном </a:t>
            </a:r>
            <a:r>
              <a:rPr lang="ru-RU" b="1" dirty="0" err="1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киберполигоне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одновременно для 55 участников (11 команд)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E0831C-FFEA-2EFF-E0C5-C1A8AFA14F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6183" y="6479026"/>
            <a:ext cx="825500" cy="330200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95241408-052B-4ED9-B2F4-DE6C7D77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49" y="4368959"/>
            <a:ext cx="2666719" cy="17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BE87357C-2A3D-4572-A927-2BFC31F2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154" y="3063075"/>
            <a:ext cx="2777524" cy="185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E222141C-5EE7-4ED3-A348-BC807E3D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53" y="2221475"/>
            <a:ext cx="2524802" cy="168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51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938516" y="302529"/>
            <a:ext cx="6589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</a:rPr>
              <a:t>С 2023 года на АВТФ Академия </a:t>
            </a:r>
            <a:r>
              <a:rPr lang="ru-RU" sz="2400" b="1" dirty="0" err="1">
                <a:solidFill>
                  <a:srgbClr val="00B050"/>
                </a:solidFill>
                <a:latin typeface="Arial"/>
              </a:rPr>
              <a:t>Элтекс</a:t>
            </a:r>
            <a:r>
              <a:rPr lang="ru-RU" sz="2400" b="1" dirty="0">
                <a:solidFill>
                  <a:srgbClr val="00B050"/>
                </a:solidFill>
                <a:latin typeface="Arial"/>
              </a:rPr>
              <a:t>!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5" name="Picture 6" descr="Файл:Логотип НГТУ НЭТИ.png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03" y="1234508"/>
            <a:ext cx="2371278" cy="9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9" y="3239069"/>
            <a:ext cx="2815177" cy="21113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51" y="2681645"/>
            <a:ext cx="3558409" cy="26688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42" y="2365425"/>
            <a:ext cx="2238770" cy="29850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81" y="1979254"/>
            <a:ext cx="2528399" cy="3371198"/>
          </a:xfrm>
          <a:prstGeom prst="rect">
            <a:avLst/>
          </a:prstGeom>
        </p:spPr>
      </p:pic>
      <p:pic>
        <p:nvPicPr>
          <p:cNvPr id="26" name="Picture 18" descr="Элтекс (Eltex)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429672" y="1234508"/>
            <a:ext cx="3721099" cy="767123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373879" y="5443073"/>
            <a:ext cx="112614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b="1" dirty="0">
                <a:latin typeface="Arial"/>
              </a:rPr>
              <a:t>Единый подход к формированию фундаментальных знаний по сетевому администрированию!</a:t>
            </a:r>
          </a:p>
          <a:p>
            <a:pPr algn="ctr">
              <a:defRPr/>
            </a:pPr>
            <a:r>
              <a:rPr lang="ru-RU" b="1" dirty="0">
                <a:latin typeface="Arial"/>
              </a:rPr>
              <a:t>Проведение соревнований по сетевому администрированию </a:t>
            </a:r>
            <a:r>
              <a:rPr lang="en-US" b="1" dirty="0" err="1">
                <a:latin typeface="Arial"/>
              </a:rPr>
              <a:t>NetSprint</a:t>
            </a:r>
            <a:r>
              <a:rPr lang="en-US" b="1" dirty="0">
                <a:latin typeface="Arial"/>
              </a:rPr>
              <a:t> </a:t>
            </a:r>
            <a:endParaRPr lang="ru-RU" b="1" dirty="0">
              <a:latin typeface="Arial"/>
            </a:endParaRPr>
          </a:p>
          <a:p>
            <a:pPr algn="ctr">
              <a:defRPr/>
            </a:pPr>
            <a:r>
              <a:rPr lang="ru-RU" b="1" dirty="0">
                <a:latin typeface="Arial"/>
              </a:rPr>
              <a:t>(студенты кафедры ЗИ в 2023 году заняли 1 и 3 места)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226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260E5DE-ABD5-4AC8-12CE-F6CF8AC9D2C3}"/>
              </a:ext>
            </a:extLst>
          </p:cNvPr>
          <p:cNvSpPr txBox="1">
            <a:spLocks/>
          </p:cNvSpPr>
          <p:nvPr/>
        </p:nvSpPr>
        <p:spPr>
          <a:xfrm>
            <a:off x="596709" y="1090334"/>
            <a:ext cx="10515600" cy="5275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b="1" dirty="0"/>
              <a:t>По результатам изучения содержательной части учебных планов направлений ИБ в короткие сроки были внедрены следующие продукты, входящие в ГК Астра:</a:t>
            </a:r>
          </a:p>
          <a:p>
            <a:pPr marL="0" indent="0">
              <a:buNone/>
            </a:pPr>
            <a:r>
              <a:rPr lang="ru-RU" sz="1800" b="1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6709" y="324582"/>
            <a:ext cx="10856858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3200" b="1" dirty="0">
                <a:latin typeface="Arial" panose="020B0604020202020204" pitchFamily="34" charset="0"/>
              </a:rPr>
              <a:t>Экспертиза ОП от ГК Астра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6710" y="909357"/>
            <a:ext cx="10376090" cy="804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Arial" panose="020B060402020202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596707" y="1783198"/>
          <a:ext cx="10451507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0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901">
                <a:tc>
                  <a:txBody>
                    <a:bodyPr/>
                    <a:lstStyle/>
                    <a:p>
                      <a:r>
                        <a:rPr lang="ru-RU" sz="1800" b="1" u="none" dirty="0"/>
                        <a:t>Дисциплина</a:t>
                      </a:r>
                      <a:endParaRPr lang="ru-RU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u="none" dirty="0"/>
                        <a:t>Продукт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Безопасность операционных систем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 </a:t>
                      </a:r>
                      <a:r>
                        <a:rPr lang="ru-RU" sz="1800" b="1" dirty="0" err="1"/>
                        <a:t>Astra</a:t>
                      </a:r>
                      <a:r>
                        <a:rPr lang="ru-RU" sz="1800" b="1" dirty="0"/>
                        <a:t> </a:t>
                      </a:r>
                      <a:r>
                        <a:rPr lang="ru-RU" sz="1800" b="1" dirty="0" err="1"/>
                        <a:t>Linux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Сети и системы передачи информации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 </a:t>
                      </a:r>
                      <a:r>
                        <a:rPr lang="ru-RU" sz="1800" b="1" dirty="0" err="1"/>
                        <a:t>Astra</a:t>
                      </a:r>
                      <a:r>
                        <a:rPr lang="ru-RU" sz="1800" b="1" dirty="0"/>
                        <a:t> </a:t>
                      </a:r>
                      <a:r>
                        <a:rPr lang="ru-RU" sz="1800" b="1" dirty="0" err="1"/>
                        <a:t>Linux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Безопасность сетей электронных вычислительных машин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 </a:t>
                      </a:r>
                      <a:r>
                        <a:rPr lang="ru-RU" sz="1800" b="1" dirty="0" err="1"/>
                        <a:t>Astra</a:t>
                      </a:r>
                      <a:r>
                        <a:rPr lang="ru-RU" sz="1800" b="1" dirty="0"/>
                        <a:t> </a:t>
                      </a:r>
                      <a:r>
                        <a:rPr lang="ru-RU" sz="1800" b="1" dirty="0" err="1"/>
                        <a:t>Linux</a:t>
                      </a:r>
                      <a:r>
                        <a:rPr lang="ru-RU" sz="1800" b="1" dirty="0"/>
                        <a:t>, ALD </a:t>
                      </a:r>
                      <a:r>
                        <a:rPr lang="ru-RU" sz="1800" b="1" dirty="0" err="1"/>
                        <a:t>Pro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Технологии защиты информации от несанкционированного доступа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 </a:t>
                      </a:r>
                      <a:r>
                        <a:rPr lang="ru-RU" sz="1800" b="1" dirty="0" err="1"/>
                        <a:t>Astra</a:t>
                      </a:r>
                      <a:r>
                        <a:rPr lang="ru-RU" sz="1800" b="1" dirty="0"/>
                        <a:t> </a:t>
                      </a:r>
                      <a:r>
                        <a:rPr lang="ru-RU" sz="1800" b="1" dirty="0" err="1"/>
                        <a:t>Linux</a:t>
                      </a:r>
                      <a:r>
                        <a:rPr lang="ru-RU" sz="1800" b="1" dirty="0"/>
                        <a:t>, ALD </a:t>
                      </a:r>
                      <a:r>
                        <a:rPr lang="ru-RU" sz="1800" b="1" dirty="0" err="1"/>
                        <a:t>Pro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Программно-аппаратные средства обеспечения информационной безопасности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/>
                        <a:t>ПК СВ Брест, </a:t>
                      </a:r>
                      <a:r>
                        <a:rPr lang="ru-RU" sz="1800" b="1" dirty="0" err="1"/>
                        <a:t>RuBackup</a:t>
                      </a:r>
                      <a:endParaRPr lang="ru-RU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Безопасность баз данных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err="1"/>
                        <a:t>Tantor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b="1" dirty="0"/>
                        <a:t>Технологии и методы программирования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dirty="0" err="1"/>
                        <a:t>Tantor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54" name="Picture 6" descr="Файл:Логотип НГТУ НЭТИ.png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0" y="5391005"/>
            <a:ext cx="1422510" cy="57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Рукопожатие 3d значок с галочкой | Бесплатно Фот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20" y="5269192"/>
            <a:ext cx="1166089" cy="87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ГК «Астра» - АРПП «Отечественный софт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91" y="5128759"/>
            <a:ext cx="2603118" cy="11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 bwMode="auto">
          <a:xfrm>
            <a:off x="1173480" y="3014353"/>
            <a:ext cx="10044830" cy="422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54289" y="3067678"/>
            <a:ext cx="8590075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dirty="0">
                <a:latin typeface="Arial"/>
                <a:ea typeface="Stem Bold"/>
              </a:rPr>
              <a:t>уровня подготовки по ИБ (</a:t>
            </a:r>
            <a:r>
              <a:rPr lang="ru-RU" sz="1600" b="1" dirty="0" err="1">
                <a:latin typeface="Arial"/>
                <a:ea typeface="Stem Bold"/>
              </a:rPr>
              <a:t>бакалавриат</a:t>
            </a:r>
            <a:r>
              <a:rPr lang="ru-RU" sz="1600" b="1" dirty="0">
                <a:latin typeface="Arial"/>
                <a:ea typeface="Stem Bold"/>
              </a:rPr>
              <a:t>, </a:t>
            </a:r>
            <a:r>
              <a:rPr lang="ru-RU" sz="1600" b="1" dirty="0" err="1">
                <a:latin typeface="Arial"/>
                <a:ea typeface="Stem Bold"/>
              </a:rPr>
              <a:t>специалитет</a:t>
            </a:r>
            <a:r>
              <a:rPr lang="ru-RU" sz="1600" b="1" dirty="0">
                <a:latin typeface="Arial"/>
                <a:ea typeface="Stem Bold"/>
              </a:rPr>
              <a:t>, магистратура, аспирантура</a:t>
            </a:r>
            <a:r>
              <a:rPr lang="ru-RU" sz="1600" b="1" i="1" dirty="0">
                <a:latin typeface="Arial"/>
                <a:ea typeface="Stem Bold"/>
              </a:rPr>
              <a:t>)</a:t>
            </a: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720436" y="3014353"/>
            <a:ext cx="453044" cy="422657"/>
          </a:xfrm>
          <a:prstGeom prst="rect">
            <a:avLst/>
          </a:prstGeom>
          <a:solidFill>
            <a:srgbClr val="0F4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720436" y="3024708"/>
            <a:ext cx="453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  <a:latin typeface="Arial"/>
                <a:ea typeface="Stem Bold"/>
              </a:rPr>
              <a:t>4</a:t>
            </a:r>
            <a:endParaRPr/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20435" y="844403"/>
            <a:ext cx="3133443" cy="12930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 bwMode="auto">
          <a:xfrm>
            <a:off x="3867598" y="844403"/>
            <a:ext cx="7350710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Calibri"/>
                <a:cs typeface="Arial"/>
              </a:rPr>
              <a:t>Подготовка специалистов по ИБ в НГТУ НЭТИ реализуется 20 лет с 2005 года </a:t>
            </a:r>
            <a:endParaRPr dirty="0"/>
          </a:p>
          <a:p>
            <a:pPr algn="ctr">
              <a:defRPr/>
            </a:pPr>
            <a:r>
              <a:rPr lang="ru-RU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Calibri"/>
                <a:cs typeface="Arial"/>
              </a:rPr>
              <a:t>на кафедре Защиты информации</a:t>
            </a:r>
            <a:endParaRPr dirty="0"/>
          </a:p>
        </p:txBody>
      </p:sp>
      <p:sp>
        <p:nvSpPr>
          <p:cNvPr id="39" name="Прямоугольник 38"/>
          <p:cNvSpPr/>
          <p:nvPr/>
        </p:nvSpPr>
        <p:spPr bwMode="auto">
          <a:xfrm>
            <a:off x="1295571" y="3475906"/>
            <a:ext cx="9922738" cy="422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1385170" y="3536275"/>
            <a:ext cx="983313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i="1" dirty="0">
                <a:latin typeface="Arial"/>
                <a:ea typeface="Stem Bold"/>
              </a:rPr>
              <a:t>бюджетных мест на 2025 год </a:t>
            </a:r>
            <a:r>
              <a:rPr lang="ru-RU" sz="1600" b="1" i="1" dirty="0">
                <a:latin typeface="Arial"/>
              </a:rPr>
              <a:t>(200+ человек набор в 2024 году вместе с контрактниками)</a:t>
            </a:r>
            <a:endParaRPr lang="ru-RU" sz="1600" b="1" i="1" dirty="0">
              <a:latin typeface="Arial"/>
              <a:ea typeface="Stem Bold"/>
            </a:endParaRPr>
          </a:p>
        </p:txBody>
      </p:sp>
      <p:sp>
        <p:nvSpPr>
          <p:cNvPr id="41" name="Прямоугольник 40"/>
          <p:cNvSpPr/>
          <p:nvPr/>
        </p:nvSpPr>
        <p:spPr bwMode="auto">
          <a:xfrm>
            <a:off x="720436" y="3482950"/>
            <a:ext cx="664735" cy="422657"/>
          </a:xfrm>
          <a:prstGeom prst="rect">
            <a:avLst/>
          </a:prstGeom>
          <a:solidFill>
            <a:srgbClr val="0F4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720436" y="3493305"/>
            <a:ext cx="66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chemeClr val="bg1"/>
                </a:solidFill>
                <a:latin typeface="Arial"/>
                <a:ea typeface="Stem Bold"/>
              </a:rPr>
              <a:t>130</a:t>
            </a:r>
          </a:p>
        </p:txBody>
      </p:sp>
      <p:sp>
        <p:nvSpPr>
          <p:cNvPr id="43" name="Прямоугольник 42"/>
          <p:cNvSpPr/>
          <p:nvPr/>
        </p:nvSpPr>
        <p:spPr bwMode="auto">
          <a:xfrm>
            <a:off x="1295570" y="4469963"/>
            <a:ext cx="9922738" cy="422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385169" y="4530332"/>
            <a:ext cx="983313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i="1" dirty="0">
                <a:latin typeface="Arial"/>
              </a:rPr>
              <a:t>проходной балл на бюджет в 2024 году</a:t>
            </a:r>
            <a:endParaRPr lang="ru-RU" sz="1600" b="1" i="1" dirty="0">
              <a:latin typeface="Arial"/>
              <a:ea typeface="Stem Bold"/>
            </a:endParaRPr>
          </a:p>
        </p:txBody>
      </p:sp>
      <p:sp>
        <p:nvSpPr>
          <p:cNvPr id="45" name="Прямоугольник 44"/>
          <p:cNvSpPr/>
          <p:nvPr/>
        </p:nvSpPr>
        <p:spPr bwMode="auto">
          <a:xfrm>
            <a:off x="720435" y="4477007"/>
            <a:ext cx="664735" cy="422657"/>
          </a:xfrm>
          <a:prstGeom prst="rect">
            <a:avLst/>
          </a:prstGeom>
          <a:solidFill>
            <a:srgbClr val="0F4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720435" y="4487362"/>
            <a:ext cx="66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chemeClr val="bg1"/>
                </a:solidFill>
                <a:latin typeface="Arial"/>
                <a:ea typeface="Stem Bold"/>
              </a:rPr>
              <a:t>232</a:t>
            </a:r>
          </a:p>
        </p:txBody>
      </p:sp>
      <p:sp>
        <p:nvSpPr>
          <p:cNvPr id="28" name="Прямоугольник 27"/>
          <p:cNvSpPr/>
          <p:nvPr/>
        </p:nvSpPr>
        <p:spPr bwMode="auto">
          <a:xfrm>
            <a:off x="1295570" y="3984776"/>
            <a:ext cx="9922738" cy="422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1385169" y="4045145"/>
            <a:ext cx="9833139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i="1" dirty="0">
                <a:latin typeface="Arial"/>
                <a:ea typeface="Stem Bold"/>
              </a:rPr>
              <a:t>выпуск в 2024 году </a:t>
            </a:r>
            <a:r>
              <a:rPr lang="ru-RU" sz="1600" b="1" i="1" dirty="0">
                <a:latin typeface="Arial"/>
              </a:rPr>
              <a:t>(набор был 133 человека)</a:t>
            </a:r>
            <a:endParaRPr lang="ru-RU" sz="1600" b="1" i="1" dirty="0">
              <a:latin typeface="Arial"/>
              <a:ea typeface="Stem Bold"/>
            </a:endParaRPr>
          </a:p>
        </p:txBody>
      </p:sp>
      <p:sp>
        <p:nvSpPr>
          <p:cNvPr id="30" name="Прямоугольник 29"/>
          <p:cNvSpPr/>
          <p:nvPr/>
        </p:nvSpPr>
        <p:spPr bwMode="auto">
          <a:xfrm>
            <a:off x="720435" y="3991820"/>
            <a:ext cx="664735" cy="422657"/>
          </a:xfrm>
          <a:prstGeom prst="rect">
            <a:avLst/>
          </a:prstGeom>
          <a:solidFill>
            <a:srgbClr val="0F4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720435" y="4002175"/>
            <a:ext cx="66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chemeClr val="bg1"/>
                </a:solidFill>
                <a:latin typeface="Arial"/>
                <a:ea typeface="Stem Bold"/>
              </a:rPr>
              <a:t>68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58" y="1297902"/>
            <a:ext cx="3035596" cy="201968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96710" y="3539882"/>
            <a:ext cx="42675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 рамках конференции «Астра» в образовании» состоялось подписание нескольких соглашений о стратегическом сотрудничестве между «Группой Астра» и ее партнерами.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Среди них – Новосибирский государственный технический университет (НГТУ)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41167" y="1231558"/>
            <a:ext cx="42901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На церемонии награждения партнеров «Группы Астра» – лидеров в подготовке ИТ-специалистов  отмечены вузы: Российский технологический университет, </a:t>
            </a:r>
          </a:p>
          <a:p>
            <a:r>
              <a:rPr lang="ru-RU" b="1" dirty="0" err="1"/>
              <a:t>МИСиС</a:t>
            </a:r>
            <a:r>
              <a:rPr lang="ru-RU" b="1" dirty="0"/>
              <a:t>, </a:t>
            </a:r>
          </a:p>
          <a:p>
            <a:r>
              <a:rPr lang="ru-RU" b="1" dirty="0" err="1"/>
              <a:t>СПбГУТ</a:t>
            </a:r>
            <a:r>
              <a:rPr lang="ru-RU" b="1" dirty="0"/>
              <a:t>, </a:t>
            </a:r>
          </a:p>
          <a:p>
            <a:r>
              <a:rPr lang="ru-RU" b="1" dirty="0"/>
              <a:t>НГТУ;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266" y="2636072"/>
            <a:ext cx="2101086" cy="341293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05378" y="324582"/>
            <a:ext cx="99517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latin typeface="Arial" panose="020B0604020202020204" pitchFamily="34" charset="0"/>
              </a:rPr>
              <a:t>НГТУ на конференции «Астра» в образовании»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96710" y="909357"/>
            <a:ext cx="10376090" cy="804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0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26535" y="154037"/>
            <a:ext cx="511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</a:rPr>
              <a:t>Лаборатория </a:t>
            </a:r>
            <a:r>
              <a:rPr lang="en-US" sz="2400" b="1" dirty="0">
                <a:solidFill>
                  <a:srgbClr val="00B050"/>
                </a:solidFill>
                <a:latin typeface="Arial"/>
              </a:rPr>
              <a:t>Astra 2024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2050" name="Picture 2" descr="https://sun9-61.userapi.com/impg/mwGXZUSCYG6_xB4yOy8sOT4W_GcSGlYkS-ssog/EhsWub2ujtk.jpg?size=2560x1707&amp;quality=96&amp;sign=6e20a0f69a3e464a01dcc23eb89bc9c7&amp;type=alb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16" y="1317441"/>
            <a:ext cx="3091990" cy="20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un9-31.userapi.com/impg/PLEuhVSPxs0c06Y4LHF7Lrr3ECv5ZsYt7WdPKw/R5aeKZ3ywb8.jpg?size=2560x1707&amp;quality=96&amp;sign=7d9f7a6685eb85ebc88e07aab7499e29&amp;type=alb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402" y="1084504"/>
            <a:ext cx="3790666" cy="252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un9-12.userapi.com/impg/aq6xGrCYrAVb-spkxdORj8-MCz3e-gejhgJOqw/9cjdAB4RejI.jpg?size=2560x1707&amp;quality=96&amp;sign=a55a89cd8207423399c1bb73c5000d59&amp;type=alb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13" y="3944574"/>
            <a:ext cx="3484376" cy="23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un9-79.userapi.com/impg/qZNRtXjCH0VhRu2zB8pODbrrAHyOQAVG0n0M7Q/j4Pc9H9YInE.jpg?size=2560x1707&amp;quality=96&amp;sign=69fd532ee85cd88b21eafc78f2dfff23&amp;type=alb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58" y="3944574"/>
            <a:ext cx="3514038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un9-68.userapi.com/impg/KVSgjzhYhX6v4nARFsokZGLgvj_jovtq47rLoQ/hcAAxhPdo-I.jpg?size=2560x1808&amp;quality=96&amp;sign=0ac511cf536f207f25cb9bcda7be62f6&amp;type=alb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401" y="912964"/>
            <a:ext cx="3986451" cy="281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0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ятиугольник 24"/>
          <p:cNvSpPr/>
          <p:nvPr/>
        </p:nvSpPr>
        <p:spPr>
          <a:xfrm>
            <a:off x="3489083" y="4201206"/>
            <a:ext cx="6700081" cy="583308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326535" y="154037"/>
            <a:ext cx="511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</a:rPr>
              <a:t>Лаборатория </a:t>
            </a:r>
            <a:r>
              <a:rPr lang="en-US" sz="2400" b="1" dirty="0">
                <a:solidFill>
                  <a:srgbClr val="00B050"/>
                </a:solidFill>
                <a:latin typeface="Arial"/>
              </a:rPr>
              <a:t>Astra</a:t>
            </a:r>
            <a:r>
              <a:rPr lang="ru-RU" sz="2400" b="1" dirty="0">
                <a:solidFill>
                  <a:srgbClr val="00B050"/>
                </a:solidFill>
                <a:latin typeface="Arial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Arial"/>
              </a:rPr>
              <a:t>Linux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5" name="Picture 6" descr="Файл:Логотип НГТУ НЭТИ.png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12" y="4379563"/>
            <a:ext cx="1917136" cy="78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ятиугольник 7"/>
          <p:cNvSpPr/>
          <p:nvPr/>
        </p:nvSpPr>
        <p:spPr>
          <a:xfrm>
            <a:off x="932873" y="1389714"/>
            <a:ext cx="6700081" cy="58330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ea typeface="Calibri" panose="020F050202020403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930667" y="1476636"/>
            <a:ext cx="6700081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проведение учебных занятий по продуктам Группы Astra</a:t>
            </a:r>
          </a:p>
        </p:txBody>
      </p:sp>
      <p:sp>
        <p:nvSpPr>
          <p:cNvPr id="19" name="Пятиугольник 18"/>
          <p:cNvSpPr/>
          <p:nvPr/>
        </p:nvSpPr>
        <p:spPr>
          <a:xfrm>
            <a:off x="1463250" y="2125230"/>
            <a:ext cx="6700081" cy="58330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ea typeface="Calibri" panose="020F050202020403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61044" y="2212152"/>
            <a:ext cx="6212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ДПО, практики и стажировки, сертификация</a:t>
            </a:r>
          </a:p>
        </p:txBody>
      </p:sp>
      <p:sp>
        <p:nvSpPr>
          <p:cNvPr id="21" name="Пятиугольник 20"/>
          <p:cNvSpPr/>
          <p:nvPr/>
        </p:nvSpPr>
        <p:spPr>
          <a:xfrm>
            <a:off x="2115663" y="2832465"/>
            <a:ext cx="6700081" cy="583308"/>
          </a:xfrm>
          <a:prstGeom prst="homePlat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ea typeface="Calibri" panose="020F050202020403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489083" y="4272551"/>
            <a:ext cx="6212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мастер-классы, </a:t>
            </a:r>
            <a:r>
              <a:rPr lang="ru-RU" sz="2000" b="1" kern="100" dirty="0" err="1">
                <a:solidFill>
                  <a:schemeClr val="bg1"/>
                </a:solidFill>
                <a:ea typeface="Calibri" panose="020F0502020204030204" pitchFamily="34" charset="0"/>
              </a:rPr>
              <a:t>хакатоны</a:t>
            </a: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, соревнования</a:t>
            </a:r>
          </a:p>
        </p:txBody>
      </p:sp>
      <p:sp>
        <p:nvSpPr>
          <p:cNvPr id="23" name="Пятиугольник 22"/>
          <p:cNvSpPr/>
          <p:nvPr/>
        </p:nvSpPr>
        <p:spPr>
          <a:xfrm>
            <a:off x="2782073" y="3530976"/>
            <a:ext cx="6700081" cy="583308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ea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2779867" y="3617898"/>
            <a:ext cx="6212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проектная деятельность</a:t>
            </a:r>
          </a:p>
        </p:txBody>
      </p:sp>
      <p:sp>
        <p:nvSpPr>
          <p:cNvPr id="27" name="Пятиугольник 26"/>
          <p:cNvSpPr/>
          <p:nvPr/>
        </p:nvSpPr>
        <p:spPr>
          <a:xfrm>
            <a:off x="4282913" y="4883626"/>
            <a:ext cx="6700081" cy="583308"/>
          </a:xfrm>
          <a:prstGeom prst="homePlat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endParaRPr lang="ru-RU" sz="2000" b="1" kern="100" dirty="0">
              <a:ea typeface="Calibri" panose="020F050202020403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4280707" y="4970548"/>
            <a:ext cx="6212093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региональный академический центр компетенций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115663" y="2916811"/>
            <a:ext cx="2041521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ru-RU" sz="2000" b="1" kern="100" dirty="0">
                <a:solidFill>
                  <a:schemeClr val="bg1"/>
                </a:solidFill>
                <a:ea typeface="Calibri" panose="020F0502020204030204" pitchFamily="34" charset="0"/>
              </a:rPr>
              <a:t>Астра стипендия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6113" y="5466934"/>
            <a:ext cx="11832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latin typeface="Arial"/>
              </a:rPr>
              <a:t>Сертификация: ежегодно более 20 студентов успешно проходят бесплатную сертификацию по ОС </a:t>
            </a:r>
            <a:r>
              <a:rPr lang="en-US" b="1" dirty="0" err="1">
                <a:latin typeface="Arial"/>
              </a:rPr>
              <a:t>Astralinux</a:t>
            </a:r>
            <a:r>
              <a:rPr lang="ru-RU" b="1" dirty="0">
                <a:latin typeface="Arial"/>
              </a:rPr>
              <a:t> (большая часть до уровня 1603 – расширенное администрирование).</a:t>
            </a:r>
          </a:p>
          <a:p>
            <a:pPr>
              <a:defRPr/>
            </a:pPr>
            <a:r>
              <a:rPr lang="ru-RU" b="1" dirty="0">
                <a:latin typeface="Arial"/>
              </a:rPr>
              <a:t>Стипендии - в 2023 году 4 стипендиата из 40 по России. На 2024 год поддержано 7 стипендиатов!</a:t>
            </a:r>
            <a:endParaRPr lang="ru-RU" dirty="0"/>
          </a:p>
        </p:txBody>
      </p:sp>
      <p:pic>
        <p:nvPicPr>
          <p:cNvPr id="2050" name="Picture 2" descr="Группа «Астра» - Системы Информационной Безопасности">
            <a:extLst>
              <a:ext uri="{FF2B5EF4-FFF2-40B4-BE49-F238E27FC236}">
                <a16:creationId xmlns:a16="http://schemas.microsoft.com/office/drawing/2014/main" id="{63FD3C7F-9EAF-4750-A29D-A72D871B9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280" y="1119753"/>
            <a:ext cx="3476068" cy="92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9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326535" y="154037"/>
            <a:ext cx="51187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</a:rPr>
              <a:t>Лаборатория </a:t>
            </a:r>
            <a:r>
              <a:rPr lang="en-US" sz="2400" b="1" dirty="0" err="1">
                <a:solidFill>
                  <a:srgbClr val="00B050"/>
                </a:solidFill>
                <a:latin typeface="Arial"/>
              </a:rPr>
              <a:t>UserGate</a:t>
            </a:r>
            <a:r>
              <a:rPr lang="ru-RU" sz="2400" b="1" dirty="0">
                <a:solidFill>
                  <a:srgbClr val="00B050"/>
                </a:solidFill>
                <a:latin typeface="Arial"/>
              </a:rPr>
              <a:t> 2025</a:t>
            </a:r>
            <a:endParaRPr lang="en-US" sz="2400" b="1" dirty="0">
              <a:solidFill>
                <a:srgbClr val="00B050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AD6631-01D5-4970-ADD0-6BEAC9A9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13" y="1274662"/>
            <a:ext cx="3200245" cy="23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20F376-1C67-4883-8DEC-E0C68AD9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09" y="970193"/>
            <a:ext cx="3904021" cy="260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омпания UserGate открыла учебно-исследовательскую лабораторию в НГТУ НЭТИ">
            <a:extLst>
              <a:ext uri="{FF2B5EF4-FFF2-40B4-BE49-F238E27FC236}">
                <a16:creationId xmlns:a16="http://schemas.microsoft.com/office/drawing/2014/main" id="{808BA99C-9465-4A3D-A581-A54724554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7" y="1225502"/>
            <a:ext cx="3814301" cy="25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омпания UserGate открыла учебно-исследовательскую лабораторию в НГТУ НЭТИ ">
            <a:extLst>
              <a:ext uri="{FF2B5EF4-FFF2-40B4-BE49-F238E27FC236}">
                <a16:creationId xmlns:a16="http://schemas.microsoft.com/office/drawing/2014/main" id="{3E685D81-0471-4BA7-896F-27A26568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906" y="3927365"/>
            <a:ext cx="3442519" cy="229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Учебно-исследовательская лаборатория UserGate открылась на базе НГТУ НЭТИ |  ComNews">
            <a:extLst>
              <a:ext uri="{FF2B5EF4-FFF2-40B4-BE49-F238E27FC236}">
                <a16:creationId xmlns:a16="http://schemas.microsoft.com/office/drawing/2014/main" id="{4E791ED2-0078-4A35-B56D-A8FC2A3A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03" y="3927365"/>
            <a:ext cx="3563680" cy="23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1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95" y="2546437"/>
            <a:ext cx="6392208" cy="371221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44379" y="172761"/>
            <a:ext cx="9855743" cy="1285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2026 году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Спроектированное и отремонтированное Пространство площадью 288 м2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под Инжиниринговый центр «Информационная безопасность» </a:t>
            </a:r>
            <a:endParaRPr lang="ru-RU" sz="1400" dirty="0">
              <a:solidFill>
                <a:srgbClr val="00B05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Карта НГТ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484" y="2442742"/>
            <a:ext cx="3763031" cy="35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трелка вправо 4"/>
          <p:cNvSpPr/>
          <p:nvPr/>
        </p:nvSpPr>
        <p:spPr>
          <a:xfrm>
            <a:off x="6771703" y="4515440"/>
            <a:ext cx="1627579" cy="27337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8750" y="1745505"/>
            <a:ext cx="7934227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Блюхера 32, в квартале общежитий НГТУ.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шаговой доступности от учебных корпусов и общежитий.</a:t>
            </a:r>
          </a:p>
        </p:txBody>
      </p:sp>
    </p:spTree>
    <p:extLst>
      <p:ext uri="{BB962C8B-B14F-4D97-AF65-F5344CB8AC3E}">
        <p14:creationId xmlns:p14="http://schemas.microsoft.com/office/powerpoint/2010/main" val="53294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48640" y="352475"/>
            <a:ext cx="112928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</a:rPr>
              <a:t>Осень 2025 года – подача документов на получение лицензии ФСТЭК России на деятельность по ТЗКИ и лицензии ФСБ РФ по п. 313</a:t>
            </a:r>
          </a:p>
          <a:p>
            <a:pPr algn="ctr">
              <a:defRPr/>
            </a:pPr>
            <a:endParaRPr lang="ru-RU" b="1" dirty="0">
              <a:latin typeface="Arial"/>
            </a:endParaRPr>
          </a:p>
          <a:p>
            <a:pPr algn="ctr">
              <a:defRPr/>
            </a:pPr>
            <a:endParaRPr lang="ru-RU" dirty="0"/>
          </a:p>
        </p:txBody>
      </p:sp>
      <p:pic>
        <p:nvPicPr>
          <p:cNvPr id="6148" name="Picture 4" descr="Лицензия ФСБ на шифрование (криптографию) | МинПромТес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5" y="2006228"/>
            <a:ext cx="2312815" cy="32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Лицензия ФСТЭК на ТЗКИ. Помощь с получением лицензии ФСТЭК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930593"/>
            <a:ext cx="2387600" cy="337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67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 bwMode="auto">
          <a:xfrm>
            <a:off x="1715790" y="1120444"/>
            <a:ext cx="9035160" cy="5363875"/>
            <a:chOff x="943787" y="723899"/>
            <a:chExt cx="9672101" cy="5787005"/>
          </a:xfrm>
        </p:grpSpPr>
        <p:pic>
          <p:nvPicPr>
            <p:cNvPr id="2050" name="Picture 2" descr="Школьный этап «Межрегиональных соревнований YetiCTF 2021» | ВКонтакте"/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943787" y="723899"/>
              <a:ext cx="3136541" cy="2068293"/>
            </a:xfrm>
            <a:prstGeom prst="rect">
              <a:avLst/>
            </a:prstGeom>
            <a:noFill/>
          </p:spPr>
        </p:pic>
        <p:pic>
          <p:nvPicPr>
            <p:cNvPr id="2052" name="Picture 4" descr="Новосибирск | YetiCTF 2021 в НГТУ НЭТИ: 200+ участников, 10+ городов -  БезФормата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7512672" y="723900"/>
              <a:ext cx="3103216" cy="2068293"/>
            </a:xfrm>
            <a:prstGeom prst="rect">
              <a:avLst/>
            </a:prstGeom>
            <a:noFill/>
          </p:spPr>
        </p:pic>
        <p:pic>
          <p:nvPicPr>
            <p:cNvPr id="2054" name="Picture 6" descr="YetiCTF 2021 | ВКонтакте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943787" y="4414254"/>
              <a:ext cx="3096260" cy="2063367"/>
            </a:xfrm>
            <a:prstGeom prst="rect">
              <a:avLst/>
            </a:prstGeom>
            <a:noFill/>
          </p:spPr>
        </p:pic>
        <p:pic>
          <p:nvPicPr>
            <p:cNvPr id="2056" name="Picture 8" descr="Академия Касперского поддержала YetiCTF 2022 в Новосибирском  государственном техническом университете НЭТИ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>
              <a:off x="7512672" y="4461007"/>
              <a:ext cx="3075616" cy="2049897"/>
            </a:xfrm>
            <a:prstGeom prst="rect">
              <a:avLst/>
            </a:prstGeom>
            <a:noFill/>
          </p:spPr>
        </p:pic>
      </p:grpSp>
      <p:sp>
        <p:nvSpPr>
          <p:cNvPr id="10" name="Прямоугольник 9"/>
          <p:cNvSpPr/>
          <p:nvPr/>
        </p:nvSpPr>
        <p:spPr bwMode="auto">
          <a:xfrm>
            <a:off x="283535" y="104782"/>
            <a:ext cx="115753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rgbClr val="00B050"/>
                </a:solidFill>
                <a:latin typeface="Arial"/>
              </a:rPr>
              <a:t>Организация и проведение ежегодных всероссийских соревнований</a:t>
            </a:r>
            <a:r>
              <a:rPr lang="en-US" sz="2000" b="1" dirty="0">
                <a:solidFill>
                  <a:srgbClr val="00B050"/>
                </a:solidFill>
                <a:latin typeface="Arial"/>
              </a:rPr>
              <a:t> </a:t>
            </a:r>
            <a:endParaRPr lang="ru-RU" sz="2000" b="1" dirty="0">
              <a:solidFill>
                <a:srgbClr val="00B050"/>
              </a:solidFill>
              <a:latin typeface="Arial"/>
            </a:endParaRPr>
          </a:p>
          <a:p>
            <a:pPr algn="ctr">
              <a:defRPr/>
            </a:pPr>
            <a:r>
              <a:rPr lang="ru-RU" sz="2000" b="1" dirty="0">
                <a:solidFill>
                  <a:srgbClr val="00B050"/>
                </a:solidFill>
                <a:latin typeface="Arial"/>
              </a:rPr>
              <a:t>для школьников и студентов (</a:t>
            </a:r>
            <a:r>
              <a:rPr lang="en-US" sz="2000" b="1" dirty="0" err="1">
                <a:solidFill>
                  <a:srgbClr val="00B050"/>
                </a:solidFill>
                <a:latin typeface="Arial"/>
              </a:rPr>
              <a:t>YetiCTF</a:t>
            </a:r>
            <a:r>
              <a:rPr lang="en-US" sz="2000" b="1" dirty="0">
                <a:solidFill>
                  <a:srgbClr val="00B050"/>
                </a:solidFill>
                <a:latin typeface="Arial"/>
              </a:rPr>
              <a:t>, </a:t>
            </a:r>
            <a:r>
              <a:rPr lang="ru-RU" sz="2000" b="1" dirty="0" err="1">
                <a:solidFill>
                  <a:srgbClr val="00B050"/>
                </a:solidFill>
                <a:latin typeface="Arial"/>
              </a:rPr>
              <a:t>киберучения</a:t>
            </a:r>
            <a:r>
              <a:rPr lang="ru-RU" sz="2000" b="1" dirty="0">
                <a:solidFill>
                  <a:srgbClr val="00B050"/>
                </a:solidFill>
                <a:latin typeface="Arial"/>
              </a:rPr>
              <a:t> </a:t>
            </a:r>
            <a:r>
              <a:rPr lang="ru-RU" sz="2000" b="1" dirty="0" err="1">
                <a:solidFill>
                  <a:srgbClr val="00B050"/>
                </a:solidFill>
                <a:latin typeface="Arial"/>
              </a:rPr>
              <a:t>Йети.КУБ</a:t>
            </a:r>
            <a:r>
              <a:rPr lang="ru-RU" sz="2000" b="1" dirty="0">
                <a:solidFill>
                  <a:srgbClr val="00B050"/>
                </a:solidFill>
                <a:latin typeface="Arial"/>
              </a:rPr>
              <a:t>, сетевое администрирование и многое другое) 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719768" y="3439531"/>
            <a:ext cx="3139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b="1" dirty="0">
                <a:latin typeface="Arial"/>
              </a:rPr>
              <a:t>Участники из различных регионов России</a:t>
            </a: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153271" y="3162533"/>
            <a:ext cx="31250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b="1" dirty="0">
                <a:latin typeface="Arial"/>
              </a:rPr>
              <a:t>Офлайн соревнования и </a:t>
            </a:r>
            <a:endParaRPr dirty="0"/>
          </a:p>
          <a:p>
            <a:pPr algn="ctr">
              <a:defRPr/>
            </a:pPr>
            <a:r>
              <a:rPr lang="ru-RU" b="1" dirty="0">
                <a:latin typeface="Arial"/>
              </a:rPr>
              <a:t>конференция для школьников </a:t>
            </a:r>
            <a:endParaRPr dirty="0"/>
          </a:p>
          <a:p>
            <a:pPr algn="ctr">
              <a:defRPr/>
            </a:pPr>
            <a:r>
              <a:rPr lang="ru-RU" b="1" dirty="0">
                <a:latin typeface="Arial"/>
              </a:rPr>
              <a:t>и студентов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4788689" y="5387132"/>
            <a:ext cx="29073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b="1" dirty="0">
                <a:latin typeface="Arial"/>
              </a:rPr>
              <a:t>Неделя мероприятий </a:t>
            </a:r>
            <a:endParaRPr dirty="0"/>
          </a:p>
          <a:p>
            <a:pPr algn="ctr">
              <a:defRPr/>
            </a:pPr>
            <a:r>
              <a:rPr lang="ru-RU" b="1" dirty="0">
                <a:latin typeface="Arial"/>
              </a:rPr>
              <a:t>по кибербезопасности! </a:t>
            </a:r>
            <a:endParaRPr dirty="0"/>
          </a:p>
          <a:p>
            <a:pPr algn="ctr">
              <a:defRPr/>
            </a:pPr>
            <a:r>
              <a:rPr lang="ru-RU" b="1" dirty="0">
                <a:latin typeface="Arial"/>
              </a:rPr>
              <a:t>Ежегодно в апреле!</a:t>
            </a:r>
          </a:p>
          <a:p>
            <a:pPr algn="ctr">
              <a:defRPr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068726" y="2127873"/>
            <a:ext cx="829339" cy="672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3489" y="2366659"/>
            <a:ext cx="655201" cy="25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15" y="2127873"/>
            <a:ext cx="5219043" cy="293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696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886658" y="145493"/>
            <a:ext cx="63829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Рейтинг вузов цифровой экономики за 2024 год </a:t>
            </a:r>
          </a:p>
          <a:p>
            <a:pPr algn="ctr"/>
            <a:r>
              <a:rPr lang="ru-RU" sz="2000" b="1" dirty="0"/>
              <a:t>2 место среди всех региональных ВУЗов </a:t>
            </a:r>
          </a:p>
          <a:p>
            <a:pPr algn="ctr"/>
            <a:r>
              <a:rPr lang="ru-RU" sz="2000" b="1" dirty="0"/>
              <a:t>по подготовке ИТ кадров.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E0B21D-60BF-4B09-9357-B031749D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54" y="1222563"/>
            <a:ext cx="9015249" cy="49821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0F5092-4922-4943-9FE8-7BE2AA9D1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66" y="3782961"/>
            <a:ext cx="2388027" cy="2254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CF2F04-77F7-417E-8FC6-D1B0F18B41E8}"/>
              </a:ext>
            </a:extLst>
          </p:cNvPr>
          <p:cNvSpPr txBox="1"/>
          <p:nvPr/>
        </p:nvSpPr>
        <p:spPr>
          <a:xfrm>
            <a:off x="356266" y="292498"/>
            <a:ext cx="61353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000" b="1" dirty="0">
                <a:solidFill>
                  <a:srgbClr val="FF0000"/>
                </a:solidFill>
              </a:rPr>
              <a:t>Рейтинги!</a:t>
            </a:r>
            <a:endParaRPr lang="ru-RU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567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496"/>
            <a:ext cx="12191117" cy="685750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 bwMode="auto">
          <a:xfrm>
            <a:off x="335360" y="2184039"/>
            <a:ext cx="6336703" cy="419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>
              <a:noFill/>
            </a:endParaRPr>
          </a:p>
        </p:txBody>
      </p:sp>
      <p:sp>
        <p:nvSpPr>
          <p:cNvPr id="7" name="Подзаголовок 2"/>
          <p:cNvSpPr txBox="1"/>
          <p:nvPr/>
        </p:nvSpPr>
        <p:spPr bwMode="auto">
          <a:xfrm>
            <a:off x="609159" y="2258579"/>
            <a:ext cx="4842644" cy="827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  <a:defRPr/>
            </a:pPr>
            <a:r>
              <a:rPr lang="ru-RU"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Иванов Андрей Валерьевич</a:t>
            </a:r>
            <a:endParaRPr/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ru-RU" sz="1300" i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Зав. кафедры Защиты информации НГТУ НЭТИ</a:t>
            </a:r>
          </a:p>
        </p:txBody>
      </p:sp>
      <p:cxnSp>
        <p:nvCxnSpPr>
          <p:cNvPr id="8" name="Прямая соединительная линия 7"/>
          <p:cNvCxnSpPr>
            <a:cxnSpLocks/>
          </p:cNvCxnSpPr>
          <p:nvPr/>
        </p:nvCxnSpPr>
        <p:spPr bwMode="auto">
          <a:xfrm>
            <a:off x="707054" y="3085815"/>
            <a:ext cx="186020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 bwMode="auto">
          <a:xfrm>
            <a:off x="609159" y="3357597"/>
            <a:ext cx="6096000" cy="53687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defRPr/>
            </a:pPr>
            <a:r>
              <a:rPr lang="ru-RU" sz="1300" i="1">
                <a:latin typeface="Arial"/>
                <a:ea typeface="Stem Text"/>
                <a:cs typeface="Arial"/>
              </a:rPr>
              <a:t>+7 913 708 1000</a:t>
            </a:r>
          </a:p>
          <a:p>
            <a:pPr>
              <a:lnSpc>
                <a:spcPct val="107000"/>
              </a:lnSpc>
              <a:defRPr/>
            </a:pPr>
            <a:r>
              <a:rPr lang="en-US" sz="1300" i="1" u="sng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  <a:hlinkClick r:id="rId3" tooltip="mailto:andrej.ivanov@corp.nstu.ru"/>
              </a:rPr>
              <a:t>andrej.ivanov@corp.nstu.ru</a:t>
            </a:r>
            <a:r>
              <a:rPr lang="ru-RU" sz="1400"/>
              <a:t> </a:t>
            </a:r>
            <a:endParaRPr lang="ru-RU" sz="1300" i="1">
              <a:latin typeface="Arial"/>
              <a:ea typeface="Stem Text"/>
              <a:cs typeface="Arial"/>
            </a:endParaRPr>
          </a:p>
        </p:txBody>
      </p:sp>
      <p:pic>
        <p:nvPicPr>
          <p:cNvPr id="1028" name="Picture 4" descr="http://qrcoder.ru/code/?https%3A%2F%2Fciu.nstu.ru%2Fkaf%2Fpersons%2F54765&amp;10&amp;0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34369" y="3827925"/>
            <a:ext cx="2546496" cy="25464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551635" y="211161"/>
            <a:ext cx="7342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Места работы студентов и выпускников каф ЗИ НГТУ</a:t>
            </a:r>
          </a:p>
          <a:p>
            <a:pPr algn="ctr"/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(на основании данных опроса выпускников 2009-2023гг, </a:t>
            </a:r>
          </a:p>
          <a:p>
            <a:pPr algn="ctr"/>
            <a:r>
              <a:rPr lang="ru-RU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 также анкет выпускников)</a:t>
            </a: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204160"/>
              </p:ext>
            </p:extLst>
          </p:nvPr>
        </p:nvGraphicFramePr>
        <p:xfrm>
          <a:off x="4476750" y="1306197"/>
          <a:ext cx="3238500" cy="466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Digital Field Technologies: DFT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IBS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Movavi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Nexign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Ozon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Авиакомпания С7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Геокад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ГКБ 1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ГКУ НСО «</a:t>
                      </a:r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Новосибоблфарм</a:t>
                      </a:r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»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495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Жилфонд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КДВ групп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МБУ "ГЦОДД"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МТС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Эдмон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Тензор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Открытые технологии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Радио и Микроэлектроника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РНКО "Платежный Центр"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229589"/>
              </p:ext>
            </p:extLst>
          </p:nvPr>
        </p:nvGraphicFramePr>
        <p:xfrm>
          <a:off x="8054628" y="2004526"/>
          <a:ext cx="3327400" cy="1264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Экспобанк</a:t>
                      </a:r>
                      <a:endParaRPr lang="ru-RU" sz="1500" b="1" u="none" strike="noStrike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Тинькофф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Сбербанк</a:t>
                      </a:r>
                      <a:endParaRPr lang="ru-RU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Газпромбанк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Альфабанк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842303"/>
              </p:ext>
            </p:extLst>
          </p:nvPr>
        </p:nvGraphicFramePr>
        <p:xfrm>
          <a:off x="8064153" y="3428367"/>
          <a:ext cx="3327400" cy="51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i="0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Регуляторы</a:t>
                      </a: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solidFill>
                            <a:srgbClr val="0070C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Кафедра ЗИ НГТУ</a:t>
                      </a:r>
                      <a:endParaRPr lang="ru-RU" sz="1500" b="1" i="0" u="none" strike="noStrike" dirty="0">
                        <a:solidFill>
                          <a:srgbClr val="0070C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524096"/>
              </p:ext>
            </p:extLst>
          </p:nvPr>
        </p:nvGraphicFramePr>
        <p:xfrm>
          <a:off x="501997" y="1306197"/>
          <a:ext cx="3606800" cy="4892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Eltex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SoftLine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UserGate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Акстел</a:t>
                      </a:r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-Безопасность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ЦФТ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Аттестационный технический центр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Бастион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ГБУ НСО «ЦЗИ НСО»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Гринатом</a:t>
                      </a:r>
                      <a:endParaRPr lang="ru-RU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Инфосистемы</a:t>
                      </a:r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Джет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НТЦ «Евраас»</a:t>
                      </a:r>
                      <a:endParaRPr lang="ru-RU" sz="1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Перспективный мониторинг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РАЦ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Ростелеком-</a:t>
                      </a:r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Солар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Системы информационной безопасности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СофтМолл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ФГУП НПП "Гамма"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ФГУП НТЦ "Атлас"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802456"/>
              </p:ext>
            </p:extLst>
          </p:nvPr>
        </p:nvGraphicFramePr>
        <p:xfrm>
          <a:off x="8083203" y="1306197"/>
          <a:ext cx="3285523" cy="51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5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СДЭК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Яндекс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15240" marB="1524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62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84" name="Picture 12" descr="Подписано соглашение о сотрудничестве между ООО Группа БАЗИС и ФГУП &quot;НПП &quot; Гамма&quot;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64112" y="3291542"/>
            <a:ext cx="2235695" cy="637523"/>
          </a:xfrm>
          <a:prstGeom prst="rect">
            <a:avLst/>
          </a:prstGeom>
          <a:noFill/>
        </p:spPr>
      </p:pic>
      <p:pic>
        <p:nvPicPr>
          <p:cNvPr id="3086" name="Picture 14" descr="Центр Финансовых Технологий. Программное обеспечение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917387" y="1696685"/>
            <a:ext cx="1759371" cy="586837"/>
          </a:xfrm>
          <a:prstGeom prst="rect">
            <a:avLst/>
          </a:prstGeom>
          <a:noFill/>
        </p:spPr>
      </p:pic>
      <p:pic>
        <p:nvPicPr>
          <p:cNvPr id="3088" name="Picture 16" descr="UserGate - безопасный доступ в интернет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605036" y="795193"/>
            <a:ext cx="2062044" cy="594095"/>
          </a:xfrm>
          <a:prstGeom prst="rect">
            <a:avLst/>
          </a:prstGeom>
          <a:noFill/>
        </p:spPr>
      </p:pic>
      <p:pic>
        <p:nvPicPr>
          <p:cNvPr id="3090" name="Picture 18" descr="Элтекс (Eltex)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4949867" y="864705"/>
            <a:ext cx="2113866" cy="435784"/>
          </a:xfrm>
          <a:prstGeom prst="rect">
            <a:avLst/>
          </a:prstGeom>
          <a:noFill/>
        </p:spPr>
      </p:pic>
      <p:pic>
        <p:nvPicPr>
          <p:cNvPr id="3094" name="Picture 22" descr="Positive Technologies - лицензия, русская версия, цена - на Syssoft.ru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269270" y="4067631"/>
            <a:ext cx="2291594" cy="587868"/>
          </a:xfrm>
          <a:prstGeom prst="rect">
            <a:avLst/>
          </a:prstGeom>
          <a:noFill/>
        </p:spPr>
      </p:pic>
      <p:pic>
        <p:nvPicPr>
          <p:cNvPr id="3096" name="Picture 24" descr="ИнфоТеКС (Infotecs)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5961759" y="1746969"/>
            <a:ext cx="1289167" cy="329025"/>
          </a:xfrm>
          <a:prstGeom prst="rect">
            <a:avLst/>
          </a:prstGeom>
          <a:noFill/>
        </p:spPr>
      </p:pic>
      <p:pic>
        <p:nvPicPr>
          <p:cNvPr id="2056" name="Picture 8" descr="Файл:FSB Emblem.png"/>
          <p:cNvPicPr>
            <a:picLocks noChangeAspect="1" noChangeArrowheads="1"/>
          </p:cNvPicPr>
          <p:nvPr/>
        </p:nvPicPr>
        <p:blipFill>
          <a:blip r:embed="rId8"/>
          <a:stretch/>
        </p:blipFill>
        <p:spPr bwMode="auto">
          <a:xfrm>
            <a:off x="8392964" y="62178"/>
            <a:ext cx="926493" cy="1750691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259414" y="5573358"/>
            <a:ext cx="1874703" cy="508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2460784" y="3074516"/>
            <a:ext cx="1834730" cy="12870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4392104" y="3542440"/>
            <a:ext cx="1614696" cy="41740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853144" y="4839829"/>
            <a:ext cx="1734820" cy="6199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7235297" y="318664"/>
            <a:ext cx="1070516" cy="134885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0699211" y="1916584"/>
            <a:ext cx="1357940" cy="121221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9276736" y="1916584"/>
            <a:ext cx="1385056" cy="147506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10744881" y="3413109"/>
            <a:ext cx="1232201" cy="1179523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 bwMode="auto">
          <a:xfrm>
            <a:off x="3032908" y="69338"/>
            <a:ext cx="4081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С кем мы сотрудничаем?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2503320" y="5459738"/>
            <a:ext cx="882557" cy="882557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8181749" y="2673610"/>
            <a:ext cx="819557" cy="128726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27" y="1811172"/>
            <a:ext cx="1012851" cy="388804"/>
          </a:xfrm>
          <a:prstGeom prst="rect">
            <a:avLst/>
          </a:prstGeom>
        </p:spPr>
      </p:pic>
      <p:pic>
        <p:nvPicPr>
          <p:cNvPr id="1032" name="Picture 8" descr="КДВ-групп — Википедия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27" y="4931892"/>
            <a:ext cx="957766" cy="43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ГК «Астра» - АРПП «Отечественный софт»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14" y="593363"/>
            <a:ext cx="2392834" cy="10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Эшелон | Продукты и решения от RTM Grou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202" y="2582658"/>
            <a:ext cx="1809997" cy="67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4102F9-ED55-48A0-8836-8795F81B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49" y="4177472"/>
            <a:ext cx="1711027" cy="5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Ресурс - Логотип codeby в векторе | Форум информационной безопасности -  Codeby.net">
            <a:extLst>
              <a:ext uri="{FF2B5EF4-FFF2-40B4-BE49-F238E27FC236}">
                <a16:creationId xmlns:a16="http://schemas.microsoft.com/office/drawing/2014/main" id="{DFF3DAAA-AB30-4B82-BE9F-CE3EE1E0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892" y="3420561"/>
            <a:ext cx="1089556" cy="6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icture background">
            <a:extLst>
              <a:ext uri="{FF2B5EF4-FFF2-40B4-BE49-F238E27FC236}">
                <a16:creationId xmlns:a16="http://schemas.microsoft.com/office/drawing/2014/main" id="{782083AC-A82C-4D51-B033-83D15D710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5" t="6602" r="26139" b="8000"/>
          <a:stretch/>
        </p:blipFill>
        <p:spPr bwMode="auto">
          <a:xfrm>
            <a:off x="10813586" y="353139"/>
            <a:ext cx="1182982" cy="12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icture background">
            <a:extLst>
              <a:ext uri="{FF2B5EF4-FFF2-40B4-BE49-F238E27FC236}">
                <a16:creationId xmlns:a16="http://schemas.microsoft.com/office/drawing/2014/main" id="{C416F8B1-887E-4EA9-BCBA-540ADBB45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8" b="26346"/>
          <a:stretch/>
        </p:blipFill>
        <p:spPr bwMode="auto">
          <a:xfrm>
            <a:off x="9203191" y="3598925"/>
            <a:ext cx="1452091" cy="6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A0C533-D362-49F8-8EF5-C21B0158081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18639" y="1612714"/>
            <a:ext cx="1809997" cy="697469"/>
          </a:xfrm>
          <a:prstGeom prst="rect">
            <a:avLst/>
          </a:prstGeom>
        </p:spPr>
      </p:pic>
      <p:pic>
        <p:nvPicPr>
          <p:cNvPr id="21" name="Picture 8" descr="Управление физической культуры и спорта мэрии г. Новосибирска.">
            <a:extLst>
              <a:ext uri="{FF2B5EF4-FFF2-40B4-BE49-F238E27FC236}">
                <a16:creationId xmlns:a16="http://schemas.microsoft.com/office/drawing/2014/main" id="{E339305B-1C85-4812-A10C-807D251A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069" y="292468"/>
            <a:ext cx="1177346" cy="13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3BC890B-F72A-4C6C-9451-92EEF6E47C4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72879" y="2005574"/>
            <a:ext cx="1781904" cy="545239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8FD4DF7-9D85-4812-ADC5-2B0F6CEF8C1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65391" y="4802953"/>
            <a:ext cx="1431589" cy="62436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D4EAE1F-BCE0-4C9C-BE74-1C0741B0E64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17494" y="5507767"/>
            <a:ext cx="1431589" cy="639781"/>
          </a:xfrm>
          <a:prstGeom prst="rect">
            <a:avLst/>
          </a:prstGeom>
        </p:spPr>
      </p:pic>
      <p:pic>
        <p:nvPicPr>
          <p:cNvPr id="1036" name="Picture 12" descr="Наши партнеры">
            <a:extLst>
              <a:ext uri="{FF2B5EF4-FFF2-40B4-BE49-F238E27FC236}">
                <a16:creationId xmlns:a16="http://schemas.microsoft.com/office/drawing/2014/main" id="{81C0313E-2DFB-4C69-A0EC-690952C0B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06" y="5260456"/>
            <a:ext cx="1196038" cy="71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LRON — Электронные устройства - Решения на процессорах и ...">
            <a:extLst>
              <a:ext uri="{FF2B5EF4-FFF2-40B4-BE49-F238E27FC236}">
                <a16:creationId xmlns:a16="http://schemas.microsoft.com/office/drawing/2014/main" id="{DD681D7E-450F-41A2-BDE5-B148E939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667" y="4791801"/>
            <a:ext cx="1789333" cy="7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A15793B-6B56-49C8-BC64-0CA77565599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62421" y="5670527"/>
            <a:ext cx="2294566" cy="589081"/>
          </a:xfrm>
          <a:prstGeom prst="rect">
            <a:avLst/>
          </a:prstGeom>
        </p:spPr>
      </p:pic>
      <p:pic>
        <p:nvPicPr>
          <p:cNvPr id="1040" name="Picture 16" descr="АйТи Бастион» и OCS обеспечивают безопасный удаленный доступ в региональных  компаниях">
            <a:extLst>
              <a:ext uri="{FF2B5EF4-FFF2-40B4-BE49-F238E27FC236}">
                <a16:creationId xmlns:a16="http://schemas.microsoft.com/office/drawing/2014/main" id="{DAD9E2FF-913F-4E39-93CA-7EA21E635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61" y="4276240"/>
            <a:ext cx="2148720" cy="30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enadata">
            <a:extLst>
              <a:ext uri="{FF2B5EF4-FFF2-40B4-BE49-F238E27FC236}">
                <a16:creationId xmlns:a16="http://schemas.microsoft.com/office/drawing/2014/main" id="{2A10BD99-AED5-4537-8752-F0472810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09" y="5547178"/>
            <a:ext cx="1680620" cy="8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АНО Национальный технологический центр цифровой криптографии - официальный  сайт. НТЦ ЦК.">
            <a:extLst>
              <a:ext uri="{FF2B5EF4-FFF2-40B4-BE49-F238E27FC236}">
                <a16:creationId xmlns:a16="http://schemas.microsoft.com/office/drawing/2014/main" id="{672A2E00-8028-41BA-9C40-C2878135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64" y="4369439"/>
            <a:ext cx="1680621" cy="51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ГК «Астра» - АРПП «Отечественный софт»">
            <a:extLst>
              <a:ext uri="{FF2B5EF4-FFF2-40B4-BE49-F238E27FC236}">
                <a16:creationId xmlns:a16="http://schemas.microsoft.com/office/drawing/2014/main" id="{F496909C-DEED-4922-87D2-E0A477FE3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" y="594531"/>
            <a:ext cx="2392834" cy="10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Корпоративный стиль, логотип, руководство по использованию фирменного стиля">
            <a:extLst>
              <a:ext uri="{FF2B5EF4-FFF2-40B4-BE49-F238E27FC236}">
                <a16:creationId xmlns:a16="http://schemas.microsoft.com/office/drawing/2014/main" id="{807A4CAD-D610-405E-9D31-4CEEAB000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79" y="4642021"/>
            <a:ext cx="1450485" cy="102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00A831-3A6A-4C1D-B1A5-BAB52098551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221563" y="2759131"/>
            <a:ext cx="1704255" cy="3696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D57AE5-8FD4-495E-BD89-DDD144C5D2B0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2613" y="2632419"/>
            <a:ext cx="2148800" cy="5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2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4" descr="Фирменный стиль">
            <a:extLst>
              <a:ext uri="{FF2B5EF4-FFF2-40B4-BE49-F238E27FC236}">
                <a16:creationId xmlns:a16="http://schemas.microsoft.com/office/drawing/2014/main" id="{950DB704-7E4B-46E8-A8A0-54880026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4" y="4774288"/>
            <a:ext cx="1583648" cy="158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6" descr="СПИИРАН Санкт-Петербургский институт информатики и автоматизации РАН">
            <a:extLst>
              <a:ext uri="{FF2B5EF4-FFF2-40B4-BE49-F238E27FC236}">
                <a16:creationId xmlns:a16="http://schemas.microsoft.com/office/drawing/2014/main" id="{77D1001C-C8F7-4ED1-9F64-0DB9AB00C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20" y="4774288"/>
            <a:ext cx="1544118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8" descr="КАИ">
            <a:extLst>
              <a:ext uri="{FF2B5EF4-FFF2-40B4-BE49-F238E27FC236}">
                <a16:creationId xmlns:a16="http://schemas.microsoft.com/office/drawing/2014/main" id="{48C40355-33A4-440D-8D3D-42D3D27A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0" y="3316416"/>
            <a:ext cx="2498162" cy="10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0" descr="Уфимский государственный авиационный технический университет — Википедия">
            <a:extLst>
              <a:ext uri="{FF2B5EF4-FFF2-40B4-BE49-F238E27FC236}">
                <a16:creationId xmlns:a16="http://schemas.microsoft.com/office/drawing/2014/main" id="{FD268814-7902-4ECE-AAE3-32A3930C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76" y="4842638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2" descr="УУНиТ, Уфимский университет науки и технологий">
            <a:extLst>
              <a:ext uri="{FF2B5EF4-FFF2-40B4-BE49-F238E27FC236}">
                <a16:creationId xmlns:a16="http://schemas.microsoft.com/office/drawing/2014/main" id="{9F2DF932-5506-4D77-B0AD-094D4BDE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308" y="4795891"/>
            <a:ext cx="2401577" cy="15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34E039-D451-4FFC-A193-86582E8F6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0052495" y="3170356"/>
            <a:ext cx="1265543" cy="1400175"/>
          </a:xfrm>
          <a:prstGeom prst="rect">
            <a:avLst/>
          </a:prstGeom>
        </p:spPr>
      </p:pic>
      <p:pic>
        <p:nvPicPr>
          <p:cNvPr id="9" name="Picture 44" descr="Южный федеральный университет">
            <a:extLst>
              <a:ext uri="{FF2B5EF4-FFF2-40B4-BE49-F238E27FC236}">
                <a16:creationId xmlns:a16="http://schemas.microsoft.com/office/drawing/2014/main" id="{0173E7EA-3116-40FF-9608-9062365DE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355" y="3303689"/>
            <a:ext cx="1528210" cy="141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6" descr="Иркутский национальный исследовательский технический университет">
            <a:extLst>
              <a:ext uri="{FF2B5EF4-FFF2-40B4-BE49-F238E27FC236}">
                <a16:creationId xmlns:a16="http://schemas.microsoft.com/office/drawing/2014/main" id="{5211565A-B3F7-4744-9824-D0C582AF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75" y="3324176"/>
            <a:ext cx="1325009" cy="132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Сибирский государственный университет геосистем и технологий">
            <a:extLst>
              <a:ext uri="{FF2B5EF4-FFF2-40B4-BE49-F238E27FC236}">
                <a16:creationId xmlns:a16="http://schemas.microsoft.com/office/drawing/2014/main" id="{8989F826-D163-4F5B-994F-7570EF1DF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88" y="2240813"/>
            <a:ext cx="1809997" cy="51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МГТУ имени Н.Э. Баумана - Московский государственный технический  университет - CNews">
            <a:extLst>
              <a:ext uri="{FF2B5EF4-FFF2-40B4-BE49-F238E27FC236}">
                <a16:creationId xmlns:a16="http://schemas.microsoft.com/office/drawing/2014/main" id="{79E818D1-D69C-4B8B-85B9-D3BF5F4D2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729" y="1843401"/>
            <a:ext cx="912925" cy="107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Северо-Кавказский федеральный университет — Википедия">
            <a:extLst>
              <a:ext uri="{FF2B5EF4-FFF2-40B4-BE49-F238E27FC236}">
                <a16:creationId xmlns:a16="http://schemas.microsoft.com/office/drawing/2014/main" id="{2E9D73D1-A773-4D5A-8EF7-8D35F02A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075" y="1842566"/>
            <a:ext cx="1229265" cy="93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Дальневосточный федеральный университет — Википедия">
            <a:extLst>
              <a:ext uri="{FF2B5EF4-FFF2-40B4-BE49-F238E27FC236}">
                <a16:creationId xmlns:a16="http://schemas.microsoft.com/office/drawing/2014/main" id="{C82084FB-990B-40E4-9858-666E032F2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49" y="3499460"/>
            <a:ext cx="1168907" cy="7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Фирменный стиль — Новосибирский государственный университет">
            <a:extLst>
              <a:ext uri="{FF2B5EF4-FFF2-40B4-BE49-F238E27FC236}">
                <a16:creationId xmlns:a16="http://schemas.microsoft.com/office/drawing/2014/main" id="{45187C60-7DB5-4C2D-99F3-A07FE984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39" y="2004675"/>
            <a:ext cx="2733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2" descr="Система дистанционного обучения">
            <a:extLst>
              <a:ext uri="{FF2B5EF4-FFF2-40B4-BE49-F238E27FC236}">
                <a16:creationId xmlns:a16="http://schemas.microsoft.com/office/drawing/2014/main" id="{7C407ACF-C769-48B1-841C-ED242FAB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6" y="1844220"/>
            <a:ext cx="2309226" cy="10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79FD52-4BBB-4727-B512-77DCA4D2A45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807944" y="692785"/>
            <a:ext cx="783614" cy="8797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C17FAED-8A78-4F60-A78E-7788C86779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2075463" y="631515"/>
            <a:ext cx="1002257" cy="100225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90C7794-3A89-48DB-9FE7-2BB68F4D2F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6619937" y="199970"/>
            <a:ext cx="1220418" cy="172408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DFE3E52-7CF9-48C7-81A2-50F155338E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4973984" y="518808"/>
            <a:ext cx="1181453" cy="111496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B154AA-9449-454E-8089-75D81927DA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8185811" y="563970"/>
            <a:ext cx="1065497" cy="1278596"/>
          </a:xfrm>
          <a:prstGeom prst="rect">
            <a:avLst/>
          </a:prstGeom>
        </p:spPr>
      </p:pic>
      <p:pic>
        <p:nvPicPr>
          <p:cNvPr id="22" name="Picture 4" descr="Picture background">
            <a:extLst>
              <a:ext uri="{FF2B5EF4-FFF2-40B4-BE49-F238E27FC236}">
                <a16:creationId xmlns:a16="http://schemas.microsoft.com/office/drawing/2014/main" id="{6EE5B5AB-6173-4319-8CE1-62A751C7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649" y="534152"/>
            <a:ext cx="1072600" cy="10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BE49058-789E-404A-9A47-16414AA640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 bwMode="auto">
          <a:xfrm>
            <a:off x="3423176" y="651630"/>
            <a:ext cx="1104900" cy="962025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DA36A32-2AFD-402F-9C4C-73B607C78844}"/>
              </a:ext>
            </a:extLst>
          </p:cNvPr>
          <p:cNvSpPr/>
          <p:nvPr/>
        </p:nvSpPr>
        <p:spPr bwMode="auto">
          <a:xfrm>
            <a:off x="1789619" y="38399"/>
            <a:ext cx="1053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ВУЗы</a:t>
            </a:r>
            <a:endParaRPr lang="ru-RU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1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ятиугольник 7">
            <a:extLst>
              <a:ext uri="{FF2B5EF4-FFF2-40B4-BE49-F238E27FC236}">
                <a16:creationId xmlns:a16="http://schemas.microsoft.com/office/drawing/2014/main" id="{3E7A3EA7-A49A-4153-86B3-D28A7C7C53BC}"/>
              </a:ext>
            </a:extLst>
          </p:cNvPr>
          <p:cNvSpPr/>
          <p:nvPr/>
        </p:nvSpPr>
        <p:spPr bwMode="auto">
          <a:xfrm>
            <a:off x="596709" y="912671"/>
            <a:ext cx="9317251" cy="927845"/>
          </a:xfrm>
          <a:prstGeom prst="homePlate">
            <a:avLst>
              <a:gd name="adj" fmla="val 313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2000" b="1" i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Пятиугольник 2"/>
          <p:cNvSpPr/>
          <p:nvPr/>
        </p:nvSpPr>
        <p:spPr bwMode="auto">
          <a:xfrm>
            <a:off x="596709" y="3627302"/>
            <a:ext cx="9229130" cy="1012705"/>
          </a:xfrm>
          <a:prstGeom prst="homePlate">
            <a:avLst>
              <a:gd name="adj" fmla="val 3138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2000" b="1" i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910515" y="3768386"/>
            <a:ext cx="8460104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 dirty="0">
                <a:latin typeface="Arial"/>
              </a:rPr>
              <a:t>Стипендиальные и сертификационные программы от партнеров, организация мест практики</a:t>
            </a:r>
            <a:endParaRPr dirty="0"/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935684" y="1021265"/>
            <a:ext cx="8460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 dirty="0">
                <a:latin typeface="Arial"/>
              </a:rPr>
              <a:t>Экспертиза образовательных программ, интеграция в учебный процесс продуктов и экспертизы партнера</a:t>
            </a:r>
            <a:endParaRPr dirty="0"/>
          </a:p>
        </p:txBody>
      </p:sp>
      <p:sp>
        <p:nvSpPr>
          <p:cNvPr id="8" name="Пятиугольник 7"/>
          <p:cNvSpPr/>
          <p:nvPr/>
        </p:nvSpPr>
        <p:spPr bwMode="auto">
          <a:xfrm>
            <a:off x="596709" y="2034647"/>
            <a:ext cx="9317251" cy="1439430"/>
          </a:xfrm>
          <a:prstGeom prst="homePlate">
            <a:avLst>
              <a:gd name="adj" fmla="val 3138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2000" b="1" i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910515" y="2080376"/>
            <a:ext cx="8460105" cy="132343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 dirty="0">
                <a:latin typeface="Arial"/>
              </a:rPr>
              <a:t>Организация выполнения ВУЗом проектов партнера (в первую очередь типовых профильных задач среднего уровня). Отдельными </a:t>
            </a:r>
            <a:r>
              <a:rPr lang="ru-RU" sz="2000" b="1" dirty="0" err="1">
                <a:latin typeface="Arial"/>
              </a:rPr>
              <a:t>НИРами</a:t>
            </a:r>
            <a:r>
              <a:rPr lang="ru-RU" sz="2000" b="1" dirty="0">
                <a:latin typeface="Arial"/>
              </a:rPr>
              <a:t> или долгосрочными работами в формате инжинирингового центра (студенческого КБ)</a:t>
            </a:r>
            <a:endParaRPr dirty="0"/>
          </a:p>
        </p:txBody>
      </p:sp>
      <p:sp>
        <p:nvSpPr>
          <p:cNvPr id="10" name="Пятиугольник 9"/>
          <p:cNvSpPr/>
          <p:nvPr/>
        </p:nvSpPr>
        <p:spPr bwMode="auto">
          <a:xfrm>
            <a:off x="596709" y="4824030"/>
            <a:ext cx="9229130" cy="1012705"/>
          </a:xfrm>
          <a:prstGeom prst="homePlate">
            <a:avLst>
              <a:gd name="adj" fmla="val 31383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ru-RU"/>
            </a:defPPr>
            <a:lvl1pPr marL="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>
              <a:defRPr sz="135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2000" b="1" i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10516" y="4965114"/>
            <a:ext cx="6551792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b="1" dirty="0">
                <a:latin typeface="Arial"/>
              </a:rPr>
              <a:t>Помощь в организации мероприятий, поездок студентов на соревнования по ИБ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 bwMode="auto">
          <a:xfrm>
            <a:off x="596709" y="177015"/>
            <a:ext cx="1148845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ru-RU" sz="2400" b="1" dirty="0">
                <a:latin typeface="Arial"/>
              </a:rPr>
              <a:t>Как сотрудничаем с партнерами?</a:t>
            </a:r>
            <a:endParaRPr lang="ru-RU" sz="2400" dirty="0"/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596709" y="689618"/>
            <a:ext cx="9423984" cy="819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12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51" y="1278565"/>
            <a:ext cx="9838028" cy="49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EA3C172-056C-48C1-929F-D5F2EBBACBE4}"/>
              </a:ext>
            </a:extLst>
          </p:cNvPr>
          <p:cNvSpPr/>
          <p:nvPr/>
        </p:nvSpPr>
        <p:spPr>
          <a:xfrm>
            <a:off x="996751" y="4375518"/>
            <a:ext cx="3798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latin typeface="Arial"/>
              </a:rPr>
              <a:t>Отработана методика, и разработана </a:t>
            </a:r>
            <a:r>
              <a:rPr lang="ru-RU" b="1" dirty="0">
                <a:solidFill>
                  <a:srgbClr val="0070C0"/>
                </a:solidFill>
                <a:latin typeface="Arial"/>
              </a:rPr>
              <a:t>собственная платформа </a:t>
            </a:r>
            <a:r>
              <a:rPr lang="ru-RU" b="1" dirty="0">
                <a:latin typeface="Arial"/>
              </a:rPr>
              <a:t>для визуализации и экспертизы содержательной части образовательных программ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D0C49-2B77-497D-9FDD-434B08F8C942}"/>
              </a:ext>
            </a:extLst>
          </p:cNvPr>
          <p:cNvSpPr txBox="1"/>
          <p:nvPr/>
        </p:nvSpPr>
        <p:spPr bwMode="auto">
          <a:xfrm>
            <a:off x="596709" y="177015"/>
            <a:ext cx="1148845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ru-RU" sz="2400" b="1" dirty="0">
                <a:latin typeface="Arial"/>
              </a:rPr>
              <a:t>Как конструктивно обсудить образовательную программу?</a:t>
            </a:r>
            <a:endParaRPr lang="ru-RU" sz="2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29CD3D6-6846-418B-A82B-14E5760D0FF7}"/>
              </a:ext>
            </a:extLst>
          </p:cNvPr>
          <p:cNvSpPr/>
          <p:nvPr/>
        </p:nvSpPr>
        <p:spPr bwMode="auto">
          <a:xfrm>
            <a:off x="596709" y="689618"/>
            <a:ext cx="9423984" cy="819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55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47" y="246407"/>
            <a:ext cx="1689819" cy="48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9" y="1206321"/>
            <a:ext cx="3086943" cy="280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64" y="410310"/>
            <a:ext cx="5864381" cy="439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88390F-5A56-4184-B681-D2A3E8257B66}"/>
              </a:ext>
            </a:extLst>
          </p:cNvPr>
          <p:cNvSpPr/>
          <p:nvPr/>
        </p:nvSpPr>
        <p:spPr>
          <a:xfrm>
            <a:off x="448645" y="5127254"/>
            <a:ext cx="11160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0070C0"/>
                </a:solidFill>
                <a:latin typeface="Arial"/>
              </a:rPr>
              <a:t>Наглядно</a:t>
            </a:r>
            <a:r>
              <a:rPr lang="ru-RU" b="1" dirty="0">
                <a:latin typeface="Arial"/>
              </a:rPr>
              <a:t> демонстрируем и согласуем с партнерами объем, содержание и место изучения новых продуктов/материалов в образовательном процессе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C71C2B7-0F37-41E5-919F-B8E6D33F807B}"/>
              </a:ext>
            </a:extLst>
          </p:cNvPr>
          <p:cNvSpPr/>
          <p:nvPr/>
        </p:nvSpPr>
        <p:spPr>
          <a:xfrm>
            <a:off x="483370" y="5854610"/>
            <a:ext cx="11056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0070C0"/>
                </a:solidFill>
                <a:latin typeface="Arial"/>
              </a:rPr>
              <a:t>В 2025 года планируется подключение других ВУЗов и проведение межвузовской аналитики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 bwMode="auto">
          <a:xfrm>
            <a:off x="455602" y="1532812"/>
            <a:ext cx="11466322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defRPr/>
            </a:pPr>
            <a:r>
              <a:rPr lang="ru-RU" dirty="0">
                <a:latin typeface="Verdana"/>
                <a:ea typeface="Verdana"/>
                <a:cs typeface="Times New Roman"/>
              </a:rPr>
              <a:t>«</a:t>
            </a:r>
            <a:r>
              <a:rPr lang="ru-RU" dirty="0">
                <a:latin typeface="Verdana"/>
                <a:ea typeface="Verdana"/>
                <a:cs typeface="Calibri"/>
              </a:rPr>
              <a:t>Центр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libri"/>
              </a:rPr>
              <a:t>НТИ</a:t>
            </a:r>
            <a:r>
              <a:rPr lang="ru-RU" dirty="0">
                <a:latin typeface="Verdana"/>
                <a:ea typeface="Verdana"/>
                <a:cs typeface="Times New Roman"/>
              </a:rPr>
              <a:t> «</a:t>
            </a:r>
            <a:r>
              <a:rPr lang="ru-RU" dirty="0">
                <a:latin typeface="Verdana"/>
                <a:ea typeface="Verdana"/>
                <a:cs typeface="Cambria"/>
              </a:rPr>
              <a:t>Технологии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доверенного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взаимодействия</a:t>
            </a:r>
            <a:r>
              <a:rPr lang="ru-RU" dirty="0">
                <a:latin typeface="Verdana"/>
                <a:ea typeface="Verdana"/>
                <a:cs typeface="Times New Roman"/>
              </a:rPr>
              <a:t>»</a:t>
            </a:r>
            <a:endParaRPr dirty="0"/>
          </a:p>
          <a:p>
            <a:pPr algn="just">
              <a:lnSpc>
                <a:spcPct val="107000"/>
              </a:lnSpc>
              <a:spcAft>
                <a:spcPts val="0"/>
              </a:spcAft>
              <a:defRPr/>
            </a:pPr>
            <a:r>
              <a:rPr lang="ru-RU" dirty="0">
                <a:latin typeface="Verdana"/>
                <a:ea typeface="Verdana"/>
                <a:cs typeface="Cambria"/>
              </a:rPr>
              <a:t>создан</a:t>
            </a:r>
            <a:r>
              <a:rPr lang="ru-RU" dirty="0">
                <a:latin typeface="Verdana"/>
                <a:ea typeface="Verdana"/>
                <a:cs typeface="Times New Roman"/>
              </a:rPr>
              <a:t> в 2021 году </a:t>
            </a:r>
            <a:r>
              <a:rPr lang="ru-RU" dirty="0">
                <a:latin typeface="Verdana"/>
                <a:ea typeface="Verdana"/>
                <a:cs typeface="Cambria"/>
              </a:rPr>
              <a:t>по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результату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отбора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на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представление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грантов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на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государственную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службу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центров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НТИ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на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базе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образовательных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организаций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высшего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образования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и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научных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организаций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в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соответствии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с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постановлением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Правительства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Российской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latin typeface="Verdana"/>
                <a:ea typeface="Verdana"/>
                <a:cs typeface="Cambria"/>
              </a:rPr>
              <a:t>Федерации</a:t>
            </a:r>
            <a:r>
              <a:rPr lang="ru-RU" dirty="0">
                <a:latin typeface="Verdana"/>
                <a:ea typeface="Verdana"/>
                <a:cs typeface="Times New Roman"/>
              </a:rPr>
              <a:t> </a:t>
            </a:r>
            <a:r>
              <a:rPr lang="ru-RU" dirty="0">
                <a:solidFill>
                  <a:srgbClr val="000000"/>
                </a:solidFill>
                <a:latin typeface="Verdana"/>
                <a:ea typeface="Verdana"/>
                <a:cs typeface="Times New Roman"/>
              </a:rPr>
              <a:t>№ 1251 </a:t>
            </a:r>
            <a:r>
              <a:rPr lang="ru-RU" dirty="0">
                <a:solidFill>
                  <a:srgbClr val="000000"/>
                </a:solidFill>
                <a:latin typeface="Verdana"/>
                <a:ea typeface="Verdana"/>
                <a:cs typeface="Cambria"/>
              </a:rPr>
              <a:t>от</a:t>
            </a:r>
            <a:r>
              <a:rPr lang="ru-RU" dirty="0">
                <a:solidFill>
                  <a:srgbClr val="000000"/>
                </a:solidFill>
                <a:latin typeface="Verdana"/>
                <a:ea typeface="Verdana"/>
                <a:cs typeface="Times New Roman"/>
              </a:rPr>
              <a:t> 16.10.2017 </a:t>
            </a:r>
            <a:r>
              <a:rPr lang="ru-RU" dirty="0">
                <a:solidFill>
                  <a:srgbClr val="000000"/>
                </a:solidFill>
                <a:latin typeface="Verdana"/>
                <a:ea typeface="Verdana"/>
                <a:cs typeface="Calibri"/>
              </a:rPr>
              <a:t>г</a:t>
            </a:r>
            <a:r>
              <a:rPr lang="ru-RU" dirty="0">
                <a:solidFill>
                  <a:srgbClr val="000000"/>
                </a:solidFill>
                <a:latin typeface="Verdana"/>
                <a:ea typeface="Verdana"/>
                <a:cs typeface="Times New Roman"/>
              </a:rPr>
              <a:t>.</a:t>
            </a:r>
            <a:endParaRPr lang="ru-RU" dirty="0">
              <a:latin typeface="Verdana"/>
              <a:ea typeface="Verdana"/>
              <a:cs typeface="Times New Roman"/>
            </a:endParaRPr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455602" y="3106961"/>
            <a:ext cx="11365428" cy="296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dirty="0">
                <a:latin typeface="Verdana"/>
                <a:ea typeface="Verdana"/>
                <a:cs typeface="Times New Roman"/>
              </a:rPr>
              <a:t>Оператором программы является Фонд поддержки проектов Национальной технологической инициативы. Деятельность Центра реализуется в рамках Национального проекта «Наука и университеты», а также Национальной технологической инициативы при поддержке Министерства науки и высшего образования Российской Федерации.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1" dirty="0">
                <a:latin typeface="Verdana"/>
                <a:ea typeface="Verdana"/>
                <a:cs typeface="Times New Roman"/>
              </a:rPr>
              <a:t>НГТУ является основным исполнителем в 3х ключевых проектах программы развития ЦК НТИ «Технологии доверенного взаимодействия». В 2022 году в НГТУ открыто Представительство ЦК НТИ «ТДВ»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defRPr/>
            </a:pPr>
            <a:r>
              <a:rPr lang="ru-RU" b="1" dirty="0">
                <a:solidFill>
                  <a:srgbClr val="00B050"/>
                </a:solidFill>
                <a:latin typeface="Verdana"/>
                <a:ea typeface="Verdana"/>
                <a:cs typeface="Times New Roman"/>
              </a:rPr>
              <a:t>Проекты в области: обезличивания и обогащения данных, семантической контент фильтрации, оценки уровня доверия к субъекту информационного обмена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140752" y="158648"/>
            <a:ext cx="6097052" cy="4039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defRPr/>
            </a:pPr>
            <a:r>
              <a:rPr lang="ru-RU" sz="2000" b="1" dirty="0">
                <a:solidFill>
                  <a:srgbClr val="00B050"/>
                </a:solidFill>
                <a:latin typeface="Verdana"/>
                <a:ea typeface="Verdana"/>
                <a:cs typeface="Cambria"/>
              </a:rPr>
              <a:t>Научные проекты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612613" y="712910"/>
            <a:ext cx="1148845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defRPr/>
            </a:pPr>
            <a:r>
              <a:rPr lang="ru-RU" sz="2400" b="1" dirty="0">
                <a:latin typeface="Arial"/>
              </a:rPr>
              <a:t>ЦК НТИ «Технологии доверенного взаимодействия»</a:t>
            </a: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596709" y="1198724"/>
            <a:ext cx="9423984" cy="819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2400" b="1">
              <a:latin typeface="Arial"/>
            </a:endParaRPr>
          </a:p>
        </p:txBody>
      </p:sp>
      <p:pic>
        <p:nvPicPr>
          <p:cNvPr id="8" name="Рисунок 7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953243" y="127945"/>
            <a:ext cx="2538186" cy="484697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166828" y="-419773"/>
            <a:ext cx="2061051" cy="2064830"/>
          </a:xfrm>
          <a:prstGeom prst="rect">
            <a:avLst/>
          </a:prstGeom>
        </p:spPr>
      </p:pic>
      <p:pic>
        <p:nvPicPr>
          <p:cNvPr id="1026" name="Picture 2" descr="Брендинг">
            <a:extLst>
              <a:ext uri="{FF2B5EF4-FFF2-40B4-BE49-F238E27FC236}">
                <a16:creationId xmlns:a16="http://schemas.microsoft.com/office/drawing/2014/main" id="{A8AAA7E5-60D7-4913-BD1F-D4F49803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09" y="110477"/>
            <a:ext cx="1388038" cy="60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E9747C-213D-4A9D-9F96-47A9F5BFD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39" y="134476"/>
            <a:ext cx="1347087" cy="5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391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1572</Words>
  <Application>Microsoft Office PowerPoint</Application>
  <DocSecurity>0</DocSecurity>
  <PresentationFormat>Широкоэкранный</PresentationFormat>
  <Paragraphs>262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ivanov_av87@mail.ru</dc:creator>
  <cp:lastModifiedBy>user</cp:lastModifiedBy>
  <cp:revision>86</cp:revision>
  <dcterms:created xsi:type="dcterms:W3CDTF">2022-08-25T11:21:46Z</dcterms:created>
  <dcterms:modified xsi:type="dcterms:W3CDTF">2025-09-08T10:12:27Z</dcterms:modified>
  <dc:identifier/>
  <dc:language/>
  <cp:version/>
</cp:coreProperties>
</file>